
<file path=[Content_Types].xml><?xml version="1.0" encoding="utf-8"?>
<Types xmlns="http://schemas.openxmlformats.org/package/2006/content-types">
  <Default Extension="jfif" ContentType="image/jpeg"/>
  <Default Extension="jpe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57"/>
  </p:notesMasterIdLst>
  <p:handoutMasterIdLst>
    <p:handoutMasterId r:id="rId58"/>
  </p:handoutMasterIdLst>
  <p:sldIdLst>
    <p:sldId id="298" r:id="rId5"/>
    <p:sldId id="301" r:id="rId6"/>
    <p:sldId id="364" r:id="rId7"/>
    <p:sldId id="354" r:id="rId8"/>
    <p:sldId id="280" r:id="rId9"/>
    <p:sldId id="341" r:id="rId10"/>
    <p:sldId id="331" r:id="rId11"/>
    <p:sldId id="360" r:id="rId12"/>
    <p:sldId id="335" r:id="rId13"/>
    <p:sldId id="336" r:id="rId14"/>
    <p:sldId id="337" r:id="rId15"/>
    <p:sldId id="334" r:id="rId16"/>
    <p:sldId id="338" r:id="rId17"/>
    <p:sldId id="339" r:id="rId18"/>
    <p:sldId id="366" r:id="rId19"/>
    <p:sldId id="365" r:id="rId20"/>
    <p:sldId id="347" r:id="rId21"/>
    <p:sldId id="348" r:id="rId22"/>
    <p:sldId id="349" r:id="rId23"/>
    <p:sldId id="351" r:id="rId24"/>
    <p:sldId id="342" r:id="rId25"/>
    <p:sldId id="352" r:id="rId26"/>
    <p:sldId id="346" r:id="rId27"/>
    <p:sldId id="350" r:id="rId28"/>
    <p:sldId id="356" r:id="rId29"/>
    <p:sldId id="363" r:id="rId30"/>
    <p:sldId id="345" r:id="rId31"/>
    <p:sldId id="344" r:id="rId32"/>
    <p:sldId id="353" r:id="rId33"/>
    <p:sldId id="367" r:id="rId34"/>
    <p:sldId id="359" r:id="rId35"/>
    <p:sldId id="361" r:id="rId36"/>
    <p:sldId id="357" r:id="rId37"/>
    <p:sldId id="358" r:id="rId38"/>
    <p:sldId id="362" r:id="rId39"/>
    <p:sldId id="343" r:id="rId40"/>
    <p:sldId id="327" r:id="rId41"/>
    <p:sldId id="303" r:id="rId42"/>
    <p:sldId id="308" r:id="rId43"/>
    <p:sldId id="309" r:id="rId44"/>
    <p:sldId id="310" r:id="rId45"/>
    <p:sldId id="311" r:id="rId46"/>
    <p:sldId id="312" r:id="rId47"/>
    <p:sldId id="313" r:id="rId48"/>
    <p:sldId id="315" r:id="rId49"/>
    <p:sldId id="329" r:id="rId50"/>
    <p:sldId id="317" r:id="rId51"/>
    <p:sldId id="322" r:id="rId52"/>
    <p:sldId id="323" r:id="rId53"/>
    <p:sldId id="326" r:id="rId54"/>
    <p:sldId id="328" r:id="rId55"/>
    <p:sldId id="330" r:id="rId56"/>
  </p:sldIdLst>
  <p:sldSz cx="12192000" cy="6858000"/>
  <p:notesSz cx="6858000" cy="9144000"/>
  <p:defaultTextStyle>
    <a:defPPr rtl="0">
      <a:defRPr lang="ja-jp"/>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181" autoAdjust="0"/>
    <p:restoredTop sz="94619" autoAdjust="0"/>
  </p:normalViewPr>
  <p:slideViewPr>
    <p:cSldViewPr snapToGrid="0">
      <p:cViewPr varScale="1">
        <p:scale>
          <a:sx n="89" d="100"/>
          <a:sy n="89" d="100"/>
        </p:scale>
        <p:origin x="81" y="168"/>
      </p:cViewPr>
      <p:guideLst/>
    </p:cSldViewPr>
  </p:slideViewPr>
  <p:notesTextViewPr>
    <p:cViewPr>
      <p:scale>
        <a:sx n="3" d="2"/>
        <a:sy n="3" d="2"/>
      </p:scale>
      <p:origin x="0" y="0"/>
    </p:cViewPr>
  </p:notesTextViewPr>
  <p:notesViewPr>
    <p:cSldViewPr snapToGrid="0">
      <p:cViewPr varScale="1">
        <p:scale>
          <a:sx n="87" d="100"/>
          <a:sy n="87" d="100"/>
        </p:scale>
        <p:origin x="3840" y="10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handoutMaster" Target="handoutMasters/handoutMaster1.xml"/><Relationship Id="rId5" Type="http://schemas.openxmlformats.org/officeDocument/2006/relationships/slide" Target="slides/slide1.xml"/><Relationship Id="rId61" Type="http://schemas.openxmlformats.org/officeDocument/2006/relationships/theme" Target="theme/theme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notesMaster" Target="notesMasters/notesMaster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ja-JP" sz="1915" b="0" i="0" u="none" strike="noStrike" kern="1200" spc="0" baseline="0">
                <a:solidFill>
                  <a:schemeClr val="tx1">
                    <a:lumMod val="65000"/>
                    <a:lumOff val="35000"/>
                  </a:schemeClr>
                </a:solidFill>
                <a:latin typeface="+mn-lt"/>
                <a:ea typeface="+mn-ea"/>
                <a:cs typeface="+mn-cs"/>
              </a:defRPr>
            </a:pPr>
            <a:r>
              <a:rPr lang="ja-JP" altLang="en-US" sz="2800" dirty="0"/>
              <a:t>全体単語</a:t>
            </a:r>
          </a:p>
        </c:rich>
      </c:tx>
      <c:layout>
        <c:manualLayout>
          <c:xMode val="edge"/>
          <c:yMode val="edge"/>
          <c:x val="0.19396657096563291"/>
          <c:y val="4.4448317631177658E-3"/>
        </c:manualLayout>
      </c:layout>
      <c:overlay val="0"/>
      <c:spPr>
        <a:noFill/>
        <a:ln>
          <a:noFill/>
        </a:ln>
        <a:effectLst/>
      </c:spPr>
      <c:txPr>
        <a:bodyPr rot="0" spcFirstLastPara="1" vertOverflow="ellipsis" vert="horz" wrap="square" anchor="ctr" anchorCtr="1"/>
        <a:lstStyle/>
        <a:p>
          <a:pPr>
            <a:defRPr lang="ja-JP" sz="1915" b="0" i="0" u="none" strike="noStrike" kern="1200" spc="0" baseline="0">
              <a:solidFill>
                <a:schemeClr val="tx1">
                  <a:lumMod val="65000"/>
                  <a:lumOff val="35000"/>
                </a:schemeClr>
              </a:solidFill>
              <a:latin typeface="+mn-lt"/>
              <a:ea typeface="+mn-ea"/>
              <a:cs typeface="+mn-cs"/>
            </a:defRPr>
          </a:pPr>
          <a:endParaRPr lang="ko-KR"/>
        </a:p>
      </c:txPr>
    </c:title>
    <c:autoTitleDeleted val="0"/>
    <c:plotArea>
      <c:layout>
        <c:manualLayout>
          <c:layoutTarget val="inner"/>
          <c:xMode val="edge"/>
          <c:yMode val="edge"/>
          <c:x val="2.2856517935258093E-4"/>
          <c:y val="0.10597598880882358"/>
          <c:w val="0.9766855563509107"/>
          <c:h val="0.83179636650752764"/>
        </c:manualLayout>
      </c:layout>
      <c:ofPieChart>
        <c:ofPieType val="pie"/>
        <c:varyColors val="1"/>
        <c:ser>
          <c:idx val="0"/>
          <c:order val="0"/>
          <c:tx>
            <c:strRef>
              <c:f>Sheet1!$B$1</c:f>
              <c:strCache>
                <c:ptCount val="1"/>
                <c:pt idx="0">
                  <c:v>全体単語</c:v>
                </c:pt>
              </c:strCache>
            </c:strRef>
          </c:tx>
          <c:dPt>
            <c:idx val="0"/>
            <c:bubble3D val="0"/>
            <c:spPr>
              <a:solidFill>
                <a:srgbClr val="0070C0"/>
              </a:solidFill>
              <a:ln w="19050">
                <a:solidFill>
                  <a:schemeClr val="lt1"/>
                </a:solidFill>
              </a:ln>
              <a:effectLst/>
            </c:spPr>
            <c:extLst>
              <c:ext xmlns:c16="http://schemas.microsoft.com/office/drawing/2014/chart" uri="{C3380CC4-5D6E-409C-BE32-E72D297353CC}">
                <c16:uniqueId val="{00000005-66B0-4BE4-8B41-BF11162696FE}"/>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1-66B0-4BE4-8B41-BF11162696FE}"/>
              </c:ext>
            </c:extLst>
          </c:dPt>
          <c:dPt>
            <c:idx val="2"/>
            <c:bubble3D val="0"/>
            <c:spPr>
              <a:solidFill>
                <a:srgbClr val="FF0000"/>
              </a:solidFill>
              <a:ln w="19050">
                <a:solidFill>
                  <a:schemeClr val="lt1"/>
                </a:solidFill>
              </a:ln>
              <a:effectLst/>
            </c:spPr>
            <c:extLst>
              <c:ext xmlns:c16="http://schemas.microsoft.com/office/drawing/2014/chart" uri="{C3380CC4-5D6E-409C-BE32-E72D297353CC}">
                <c16:uniqueId val="{00000003-66B0-4BE4-8B41-BF11162696FE}"/>
              </c:ext>
            </c:extLst>
          </c:dPt>
          <c:dPt>
            <c:idx val="3"/>
            <c:bubble3D val="0"/>
            <c:spPr>
              <a:solidFill>
                <a:srgbClr val="00B050"/>
              </a:solidFill>
              <a:ln w="19050">
                <a:solidFill>
                  <a:schemeClr val="lt1"/>
                </a:solidFill>
              </a:ln>
              <a:effectLst/>
            </c:spPr>
            <c:extLst>
              <c:ext xmlns:c16="http://schemas.microsoft.com/office/drawing/2014/chart" uri="{C3380CC4-5D6E-409C-BE32-E72D297353CC}">
                <c16:uniqueId val="{00000004-66B0-4BE4-8B41-BF11162696FE}"/>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2-66B0-4BE4-8B41-BF11162696FE}"/>
              </c:ext>
            </c:extLst>
          </c:dPt>
          <c:dLbls>
            <c:dLbl>
              <c:idx val="1"/>
              <c:tx>
                <c:rich>
                  <a:bodyPr/>
                  <a:lstStyle/>
                  <a:p>
                    <a:r>
                      <a:rPr lang="en-US" altLang="ja-JP"/>
                      <a:t>80%</a:t>
                    </a:r>
                    <a:endParaRPr lang="en-US" altLang="ja-JP" dirty="0"/>
                  </a:p>
                </c:rich>
              </c:tx>
              <c:dLblPos val="bestFi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66B0-4BE4-8B41-BF11162696FE}"/>
                </c:ext>
              </c:extLst>
            </c:dLbl>
            <c:dLbl>
              <c:idx val="2"/>
              <c:layout>
                <c:manualLayout>
                  <c:x val="-4.4848410194213165E-2"/>
                  <c:y val="8.233543360383809E-2"/>
                </c:manualLayout>
              </c:layout>
              <c:tx>
                <c:rich>
                  <a:bodyPr/>
                  <a:lstStyle/>
                  <a:p>
                    <a:r>
                      <a:rPr lang="en-US" altLang="ja-JP"/>
                      <a:t>10%</a:t>
                    </a:r>
                    <a:endParaRPr lang="en-US" altLang="ja-JP" dirty="0"/>
                  </a:p>
                </c:rich>
              </c:tx>
              <c:dLblPos val="bestFi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66B0-4BE4-8B41-BF11162696FE}"/>
                </c:ext>
              </c:extLst>
            </c:dLbl>
            <c:dLbl>
              <c:idx val="3"/>
              <c:layout>
                <c:manualLayout>
                  <c:x val="-4.8237427000325322E-2"/>
                  <c:y val="-3.9407458427698515E-2"/>
                </c:manualLayout>
              </c:layout>
              <c:tx>
                <c:rich>
                  <a:bodyPr/>
                  <a:lstStyle/>
                  <a:p>
                    <a:r>
                      <a:rPr lang="en-US" altLang="ja-JP"/>
                      <a:t>10%</a:t>
                    </a:r>
                    <a:endParaRPr lang="en-US" altLang="ja-JP" dirty="0"/>
                  </a:p>
                </c:rich>
              </c:tx>
              <c:dLblPos val="bestFi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66B0-4BE4-8B41-BF11162696FE}"/>
                </c:ext>
              </c:extLst>
            </c:dLbl>
            <c:dLbl>
              <c:idx val="4"/>
              <c:tx>
                <c:rich>
                  <a:bodyPr/>
                  <a:lstStyle/>
                  <a:p>
                    <a:r>
                      <a:rPr lang="en-US" altLang="ja-JP"/>
                      <a:t>15%</a:t>
                    </a:r>
                    <a:endParaRPr lang="en-US" altLang="ja-JP" dirty="0"/>
                  </a:p>
                </c:rich>
              </c:tx>
              <c:dLblPos val="bestFi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66B0-4BE4-8B41-BF11162696FE}"/>
                </c:ext>
              </c:extLst>
            </c:dLbl>
            <c:spPr>
              <a:noFill/>
              <a:ln>
                <a:noFill/>
              </a:ln>
              <a:effectLst/>
            </c:spPr>
            <c:txPr>
              <a:bodyPr rot="0" spcFirstLastPara="1" vertOverflow="ellipsis" vert="horz" wrap="square" lIns="38100" tIns="19050" rIns="38100" bIns="19050" anchor="ctr" anchorCtr="1">
                <a:spAutoFit/>
              </a:bodyPr>
              <a:lstStyle/>
              <a:p>
                <a:pPr>
                  <a:defRPr lang="ja-JP" sz="2400" b="0" i="0" u="none" strike="noStrike" kern="1200" baseline="0">
                    <a:solidFill>
                      <a:schemeClr val="bg1"/>
                    </a:solidFill>
                    <a:latin typeface="+mn-lt"/>
                    <a:ea typeface="+mn-ea"/>
                    <a:cs typeface="+mn-cs"/>
                  </a:defRPr>
                </a:pPr>
                <a:endParaRPr lang="ko-KR"/>
              </a:p>
            </c:txPr>
            <c:dLblPos val="bestFit"/>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Sheet1!$A$2:$A$5</c:f>
              <c:strCache>
                <c:ptCount val="4"/>
                <c:pt idx="0">
                  <c:v>使用しない単語</c:v>
                </c:pt>
                <c:pt idx="1">
                  <c:v>Masking</c:v>
                </c:pt>
                <c:pt idx="2">
                  <c:v>ランダム変更</c:v>
                </c:pt>
                <c:pt idx="3">
                  <c:v>変更しない</c:v>
                </c:pt>
              </c:strCache>
            </c:strRef>
          </c:cat>
          <c:val>
            <c:numRef>
              <c:f>Sheet1!$B$2:$B$5</c:f>
              <c:numCache>
                <c:formatCode>0%</c:formatCode>
                <c:ptCount val="4"/>
                <c:pt idx="0">
                  <c:v>0.85</c:v>
                </c:pt>
                <c:pt idx="1">
                  <c:v>0.12</c:v>
                </c:pt>
                <c:pt idx="2" formatCode="0.00%">
                  <c:v>1.4999999999999999E-2</c:v>
                </c:pt>
                <c:pt idx="3" formatCode="0.00%">
                  <c:v>1.4999999999999999E-2</c:v>
                </c:pt>
              </c:numCache>
            </c:numRef>
          </c:val>
          <c:extLst>
            <c:ext xmlns:c16="http://schemas.microsoft.com/office/drawing/2014/chart" uri="{C3380CC4-5D6E-409C-BE32-E72D297353CC}">
              <c16:uniqueId val="{00000000-66B0-4BE4-8B41-BF11162696FE}"/>
            </c:ext>
          </c:extLst>
        </c:ser>
        <c:dLbls>
          <c:dLblPos val="bestFit"/>
          <c:showLegendKey val="0"/>
          <c:showVal val="1"/>
          <c:showCatName val="0"/>
          <c:showSerName val="0"/>
          <c:showPercent val="0"/>
          <c:showBubbleSize val="0"/>
          <c:showLeaderLines val="1"/>
        </c:dLbls>
        <c:gapWidth val="100"/>
        <c:splitType val="pos"/>
        <c:splitPos val="3"/>
        <c:secondPieSize val="78"/>
        <c:serLines>
          <c:spPr>
            <a:ln w="9525" cap="flat" cmpd="sng" algn="ctr">
              <a:solidFill>
                <a:schemeClr val="tx1">
                  <a:lumMod val="35000"/>
                  <a:lumOff val="65000"/>
                </a:schemeClr>
              </a:solidFill>
              <a:round/>
            </a:ln>
            <a:effectLst/>
          </c:spPr>
        </c:serLines>
      </c:ofPieChart>
      <c:spPr>
        <a:noFill/>
        <a:ln>
          <a:noFill/>
        </a:ln>
        <a:effectLst/>
      </c:spPr>
    </c:plotArea>
    <c:legend>
      <c:legendPos val="r"/>
      <c:layout>
        <c:manualLayout>
          <c:xMode val="edge"/>
          <c:yMode val="edge"/>
          <c:x val="0.75506253479678664"/>
          <c:y val="0.21150819441484139"/>
          <c:w val="0.22036252688630528"/>
          <c:h val="0.66543541326960787"/>
        </c:manualLayout>
      </c:layout>
      <c:overlay val="0"/>
      <c:spPr>
        <a:noFill/>
        <a:ln>
          <a:noFill/>
        </a:ln>
        <a:effectLst/>
      </c:spPr>
      <c:txPr>
        <a:bodyPr rot="0" spcFirstLastPara="1" vertOverflow="ellipsis" vert="horz" wrap="square" anchor="ctr" anchorCtr="1"/>
        <a:lstStyle/>
        <a:p>
          <a:pPr>
            <a:defRPr lang="ja-JP" sz="2800" b="0" i="0" u="none" strike="noStrike" kern="1200" baseline="0">
              <a:solidFill>
                <a:schemeClr val="tx1">
                  <a:lumMod val="65000"/>
                  <a:lumOff val="35000"/>
                </a:schemeClr>
              </a:solidFill>
              <a:latin typeface="+mn-lt"/>
              <a:ea typeface="+mn-ea"/>
              <a:cs typeface="+mn-cs"/>
            </a:defRPr>
          </a:pPr>
          <a:endParaRPr lang="ko-K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ko-KR"/>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33">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65000"/>
        <a:lumOff val="3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50000"/>
            <a:lumOff val="50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ln w="19050">
        <a:solidFill>
          <a:schemeClr val="lt1"/>
        </a:solidFill>
      </a:ln>
    </cs:spPr>
  </cs:dataPoint>
  <cs:dataPoint3D>
    <cs:lnRef idx="0"/>
    <cs:fillRef idx="0">
      <cs:styleClr val="auto"/>
    </cs:fillRef>
    <cs:effectRef idx="0"/>
    <cs:fontRef idx="minor">
      <a:schemeClr val="tx1"/>
    </cs:fontRef>
    <cs:spPr>
      <a:solidFill>
        <a:schemeClr val="phClr"/>
      </a:solidFill>
      <a:ln w="1905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915" b="0" kern="1200" spc="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dirty="0">
              <a:latin typeface="Meiryo UI" panose="020B0604030504040204" pitchFamily="50" charset="-128"/>
              <a:ea typeface="Meiryo UI" panose="020B0604030504040204" pitchFamily="50" charset="-128"/>
            </a:endParaRPr>
          </a:p>
        </p:txBody>
      </p:sp>
      <p:sp>
        <p:nvSpPr>
          <p:cNvPr id="3" name="日付プレースホルダー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7D243AE-AB9C-4F99-A927-9F2471FAD649}" type="datetime1">
              <a:rPr kumimoji="1" lang="ja-JP" altLang="en-US" smtClean="0">
                <a:latin typeface="Meiryo UI" panose="020B0604030504040204" pitchFamily="50" charset="-128"/>
                <a:ea typeface="Meiryo UI" panose="020B0604030504040204" pitchFamily="50" charset="-128"/>
              </a:rPr>
              <a:t>2023/8/3</a:t>
            </a:fld>
            <a:endParaRPr kumimoji="1" lang="ja-JP" altLang="en-US" dirty="0">
              <a:latin typeface="Meiryo UI" panose="020B0604030504040204" pitchFamily="50" charset="-128"/>
              <a:ea typeface="Meiryo UI" panose="020B0604030504040204" pitchFamily="50" charset="-128"/>
            </a:endParaRPr>
          </a:p>
        </p:txBody>
      </p:sp>
      <p:sp>
        <p:nvSpPr>
          <p:cNvPr id="4" name="フッター プレースホルダー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dirty="0">
              <a:latin typeface="Meiryo UI" panose="020B0604030504040204" pitchFamily="50" charset="-128"/>
              <a:ea typeface="Meiryo UI" panose="020B0604030504040204" pitchFamily="50" charset="-128"/>
            </a:endParaRPr>
          </a:p>
        </p:txBody>
      </p:sp>
      <p:sp>
        <p:nvSpPr>
          <p:cNvPr id="5" name="スライド番号プレースホルダー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BDADE32-FD1A-494E-A873-FBE034D5C1DA}" type="slidenum">
              <a:rPr kumimoji="1" lang="en-US" altLang="ja-JP" smtClean="0">
                <a:latin typeface="Meiryo UI" panose="020B0604030504040204" pitchFamily="50" charset="-128"/>
                <a:ea typeface="Meiryo UI" panose="020B0604030504040204" pitchFamily="50" charset="-128"/>
              </a:rPr>
              <a:t>‹#›</a:t>
            </a:fld>
            <a:endParaRPr kumimoji="1" lang="ja-JP" altLang="en-US"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65182092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Meiryo UI" panose="020B0604030504040204" pitchFamily="50" charset="-128"/>
                <a:ea typeface="Meiryo UI" panose="020B0604030504040204" pitchFamily="50" charset="-128"/>
              </a:defRPr>
            </a:lvl1pPr>
          </a:lstStyle>
          <a:p>
            <a:endParaRPr kumimoji="1" lang="ja-JP" altLang="en-US" dirty="0"/>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Meiryo UI" panose="020B0604030504040204" pitchFamily="50" charset="-128"/>
                <a:ea typeface="Meiryo UI" panose="020B0604030504040204" pitchFamily="50" charset="-128"/>
              </a:defRPr>
            </a:lvl1pPr>
          </a:lstStyle>
          <a:p>
            <a:fld id="{D5D0D523-8CFC-4A67-BC17-72B1EE12365D}" type="datetime1">
              <a:rPr kumimoji="1" lang="ja-JP" altLang="en-US" smtClean="0"/>
              <a:pPr/>
              <a:t>2023/8/3</a:t>
            </a:fld>
            <a:endParaRPr kumimoji="1" lang="ja-JP" altLang="en-US" dirty="0"/>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noProof="0" dirty="0"/>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noProof="0" dirty="0"/>
              <a:t>マスター テキストの書式設定</a:t>
            </a:r>
          </a:p>
          <a:p>
            <a:pPr lvl="1"/>
            <a:r>
              <a:rPr kumimoji="1" lang="ja-JP" altLang="en-US" noProof="0" dirty="0"/>
              <a:t>第 </a:t>
            </a:r>
            <a:r>
              <a:rPr kumimoji="1" lang="en-US" altLang="ja-JP" noProof="0" dirty="0"/>
              <a:t>2 </a:t>
            </a:r>
            <a:r>
              <a:rPr kumimoji="1" lang="ja-JP" altLang="en-US" noProof="0" dirty="0"/>
              <a:t>レベル</a:t>
            </a:r>
          </a:p>
          <a:p>
            <a:pPr lvl="2"/>
            <a:r>
              <a:rPr kumimoji="1" lang="ja-JP" altLang="en-US" noProof="0" dirty="0"/>
              <a:t>第 </a:t>
            </a:r>
            <a:r>
              <a:rPr kumimoji="1" lang="en-US" altLang="ja-JP" noProof="0" dirty="0"/>
              <a:t>3 </a:t>
            </a:r>
            <a:r>
              <a:rPr kumimoji="1" lang="ja-JP" altLang="en-US" noProof="0" dirty="0"/>
              <a:t>レベル</a:t>
            </a:r>
          </a:p>
          <a:p>
            <a:pPr lvl="3"/>
            <a:r>
              <a:rPr kumimoji="1" lang="ja-JP" altLang="en-US" noProof="0" dirty="0"/>
              <a:t>第 </a:t>
            </a:r>
            <a:r>
              <a:rPr kumimoji="1" lang="en-US" altLang="ja-JP" noProof="0" dirty="0"/>
              <a:t>4 </a:t>
            </a:r>
            <a:r>
              <a:rPr kumimoji="1" lang="ja-JP" altLang="en-US" noProof="0" dirty="0"/>
              <a:t>レベル</a:t>
            </a:r>
          </a:p>
          <a:p>
            <a:pPr lvl="4"/>
            <a:r>
              <a:rPr kumimoji="1" lang="ja-JP" altLang="en-US" noProof="0" dirty="0"/>
              <a:t>第 </a:t>
            </a:r>
            <a:r>
              <a:rPr kumimoji="1" lang="en-US" altLang="ja-JP" noProof="0" dirty="0"/>
              <a:t>5 </a:t>
            </a:r>
            <a:r>
              <a:rPr kumimoji="1" lang="ja-JP" altLang="en-US" noProof="0" dirty="0"/>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Meiryo UI" panose="020B0604030504040204" pitchFamily="50" charset="-128"/>
                <a:ea typeface="Meiryo UI" panose="020B0604030504040204" pitchFamily="50" charset="-128"/>
              </a:defRPr>
            </a:lvl1pPr>
          </a:lstStyle>
          <a:p>
            <a:endParaRPr kumimoji="1" lang="ja-JP" altLang="en-US" dirty="0"/>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Meiryo UI" panose="020B0604030504040204" pitchFamily="50" charset="-128"/>
                <a:ea typeface="Meiryo UI" panose="020B0604030504040204" pitchFamily="50" charset="-128"/>
              </a:defRPr>
            </a:lvl1pPr>
          </a:lstStyle>
          <a:p>
            <a:fld id="{5DBB06E8-024C-426A-A87F-EDA2F6EC649B}" type="slidenum">
              <a:rPr kumimoji="1" lang="en-US" altLang="ja-JP" smtClean="0"/>
              <a:pPr/>
              <a:t>‹#›</a:t>
            </a:fld>
            <a:endParaRPr kumimoji="1" lang="ja-JP" altLang="en-US" dirty="0"/>
          </a:p>
        </p:txBody>
      </p:sp>
    </p:spTree>
    <p:extLst>
      <p:ext uri="{BB962C8B-B14F-4D97-AF65-F5344CB8AC3E}">
        <p14:creationId xmlns:p14="http://schemas.microsoft.com/office/powerpoint/2010/main" val="383028284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eiryo UI" panose="020B0604030504040204" pitchFamily="50" charset="-128"/>
        <a:ea typeface="Meiryo UI" panose="020B0604030504040204" pitchFamily="50" charset="-128"/>
        <a:cs typeface="+mn-cs"/>
      </a:defRPr>
    </a:lvl1pPr>
    <a:lvl2pPr marL="457200" algn="l" defTabSz="914400" rtl="0" eaLnBrk="1" latinLnBrk="0" hangingPunct="1">
      <a:defRPr kumimoji="1" sz="1200" kern="1200">
        <a:solidFill>
          <a:schemeClr val="tx1"/>
        </a:solidFill>
        <a:latin typeface="Meiryo UI" panose="020B0604030504040204" pitchFamily="50" charset="-128"/>
        <a:ea typeface="Meiryo UI" panose="020B0604030504040204" pitchFamily="50" charset="-128"/>
        <a:cs typeface="+mn-cs"/>
      </a:defRPr>
    </a:lvl2pPr>
    <a:lvl3pPr marL="914400" algn="l" defTabSz="914400" rtl="0" eaLnBrk="1" latinLnBrk="0" hangingPunct="1">
      <a:defRPr kumimoji="1" sz="1200" kern="1200">
        <a:solidFill>
          <a:schemeClr val="tx1"/>
        </a:solidFill>
        <a:latin typeface="Meiryo UI" panose="020B0604030504040204" pitchFamily="50" charset="-128"/>
        <a:ea typeface="Meiryo UI" panose="020B0604030504040204" pitchFamily="50" charset="-128"/>
        <a:cs typeface="+mn-cs"/>
      </a:defRPr>
    </a:lvl3pPr>
    <a:lvl4pPr marL="1371600" algn="l" defTabSz="914400" rtl="0" eaLnBrk="1" latinLnBrk="0" hangingPunct="1">
      <a:defRPr kumimoji="1" sz="1200" kern="1200">
        <a:solidFill>
          <a:schemeClr val="tx1"/>
        </a:solidFill>
        <a:latin typeface="Meiryo UI" panose="020B0604030504040204" pitchFamily="50" charset="-128"/>
        <a:ea typeface="Meiryo UI" panose="020B0604030504040204" pitchFamily="50" charset="-128"/>
        <a:cs typeface="+mn-cs"/>
      </a:defRPr>
    </a:lvl4pPr>
    <a:lvl5pPr marL="1828800" algn="l" defTabSz="914400" rtl="0" eaLnBrk="1" latinLnBrk="0" hangingPunct="1">
      <a:defRPr kumimoji="1" sz="1200" kern="1200">
        <a:solidFill>
          <a:schemeClr val="tx1"/>
        </a:solidFill>
        <a:latin typeface="Meiryo UI" panose="020B0604030504040204" pitchFamily="50" charset="-128"/>
        <a:ea typeface="Meiryo UI" panose="020B0604030504040204" pitchFamily="50" charset="-128"/>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10"/>
          </p:nvPr>
        </p:nvSpPr>
        <p:spPr/>
        <p:txBody>
          <a:bodyPr/>
          <a:lstStyle/>
          <a:p>
            <a:fld id="{5DBB06E8-024C-426A-A87F-EDA2F6EC649B}" type="slidenum">
              <a:rPr kumimoji="1" lang="en-US" altLang="ja-JP" smtClean="0">
                <a:latin typeface="Meiryo UI" panose="020B0604030504040204" pitchFamily="50" charset="-128"/>
                <a:ea typeface="Meiryo UI" panose="020B0604030504040204" pitchFamily="50" charset="-128"/>
              </a:rPr>
              <a:t>1</a:t>
            </a:fld>
            <a:endParaRPr kumimoji="1" lang="ja-JP" altLang="en-US"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9975162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spTree>
      <p:nvGrpSpPr>
        <p:cNvPr id="1" name=""/>
        <p:cNvGrpSpPr/>
        <p:nvPr/>
      </p:nvGrpSpPr>
      <p:grpSpPr>
        <a:xfrm>
          <a:off x="0" y="0"/>
          <a:ext cx="0" cy="0"/>
          <a:chOff x="0" y="0"/>
          <a:chExt cx="0" cy="0"/>
        </a:xfrm>
      </p:grpSpPr>
      <p:sp>
        <p:nvSpPr>
          <p:cNvPr id="10" name="長方形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タイトル 1"/>
          <p:cNvSpPr>
            <a:spLocks noGrp="1"/>
          </p:cNvSpPr>
          <p:nvPr>
            <p:ph type="ctrTitle"/>
          </p:nvPr>
        </p:nvSpPr>
        <p:spPr>
          <a:xfrm>
            <a:off x="1097280" y="758952"/>
            <a:ext cx="10058400" cy="3566160"/>
          </a:xfrm>
        </p:spPr>
        <p:txBody>
          <a:bodyPr rtlCol="0" anchor="b">
            <a:normAutofit/>
          </a:bodyPr>
          <a:lstStyle>
            <a:lvl1pPr algn="l">
              <a:lnSpc>
                <a:spcPct val="90000"/>
              </a:lnSpc>
              <a:defRPr sz="8000" spc="-50" baseline="0">
                <a:solidFill>
                  <a:schemeClr val="tx1">
                    <a:lumMod val="85000"/>
                    <a:lumOff val="15000"/>
                  </a:schemeClr>
                </a:solidFill>
              </a:defRPr>
            </a:lvl1pPr>
          </a:lstStyle>
          <a:p>
            <a:pPr rtl="0"/>
            <a:r>
              <a:rPr lang="ja-JP" altLang="en-US" noProof="0"/>
              <a:t>マスター タイトルの書式設定</a:t>
            </a:r>
            <a:endParaRPr lang="ja-JP" altLang="en-US" noProof="0" dirty="0"/>
          </a:p>
        </p:txBody>
      </p:sp>
      <p:sp>
        <p:nvSpPr>
          <p:cNvPr id="3" name="サブタイトル 2"/>
          <p:cNvSpPr>
            <a:spLocks noGrp="1"/>
          </p:cNvSpPr>
          <p:nvPr>
            <p:ph type="subTitle" idx="1"/>
          </p:nvPr>
        </p:nvSpPr>
        <p:spPr>
          <a:xfrm>
            <a:off x="1100051" y="4645152"/>
            <a:ext cx="10058400" cy="1143000"/>
          </a:xfrm>
        </p:spPr>
        <p:txBody>
          <a:bodyPr lIns="91440" rIns="91440" rtlCol="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pPr rtl="0"/>
            <a:r>
              <a:rPr lang="ja-JP" altLang="en-US" noProof="0"/>
              <a:t>マスター サブタイトルの書式設定</a:t>
            </a:r>
            <a:endParaRPr lang="ja-JP" altLang="en-US" noProof="0" dirty="0"/>
          </a:p>
        </p:txBody>
      </p:sp>
      <p:cxnSp>
        <p:nvCxnSpPr>
          <p:cNvPr id="9" name="直線​​コネクタ(S)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日付プレースホルダー 3">
            <a:extLst>
              <a:ext uri="{FF2B5EF4-FFF2-40B4-BE49-F238E27FC236}">
                <a16:creationId xmlns:a16="http://schemas.microsoft.com/office/drawing/2014/main" id="{9925CCF1-92C0-4AF3-BFAF-4921631915AB}"/>
              </a:ext>
            </a:extLst>
          </p:cNvPr>
          <p:cNvSpPr>
            <a:spLocks noGrp="1"/>
          </p:cNvSpPr>
          <p:nvPr>
            <p:ph type="dt" sz="half" idx="10"/>
          </p:nvPr>
        </p:nvSpPr>
        <p:spPr/>
        <p:txBody>
          <a:bodyPr rtlCol="0"/>
          <a:lstStyle/>
          <a:p>
            <a:pPr rtl="0"/>
            <a:r>
              <a:rPr lang="en-US" altLang="ja-JP" noProof="0" dirty="0"/>
              <a:t>2020/2/13</a:t>
            </a:r>
            <a:endParaRPr lang="ja-JP" altLang="en-US" noProof="0" dirty="0"/>
          </a:p>
        </p:txBody>
      </p:sp>
      <p:sp>
        <p:nvSpPr>
          <p:cNvPr id="5" name="フッター プレースホルダー 4">
            <a:extLst>
              <a:ext uri="{FF2B5EF4-FFF2-40B4-BE49-F238E27FC236}">
                <a16:creationId xmlns:a16="http://schemas.microsoft.com/office/drawing/2014/main" id="{051A78A9-3DFF-4937-A9F2-5D8CF495F367}"/>
              </a:ext>
            </a:extLst>
          </p:cNvPr>
          <p:cNvSpPr>
            <a:spLocks noGrp="1"/>
          </p:cNvSpPr>
          <p:nvPr>
            <p:ph type="ftr" sz="quarter" idx="11"/>
          </p:nvPr>
        </p:nvSpPr>
        <p:spPr/>
        <p:txBody>
          <a:bodyPr rtlCol="0"/>
          <a:lstStyle/>
          <a:p>
            <a:pPr rtl="0"/>
            <a:endParaRPr lang="ja-JP" altLang="en-US" noProof="0" dirty="0"/>
          </a:p>
        </p:txBody>
      </p:sp>
      <p:sp>
        <p:nvSpPr>
          <p:cNvPr id="6" name="スライド番号プレースホルダー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rtlCol="0"/>
          <a:lstStyle/>
          <a:p>
            <a:pPr rtl="0"/>
            <a:fld id="{3A98EE3D-8CD1-4C3F-BD1C-C98C9596463C}" type="slidenum">
              <a:rPr lang="en-US" altLang="ja-JP" noProof="0" smtClean="0"/>
              <a:t>‹#›</a:t>
            </a:fld>
            <a:endParaRPr lang="ja-JP" altLang="en-US" noProof="0" dirty="0"/>
          </a:p>
        </p:txBody>
      </p:sp>
    </p:spTree>
    <p:extLst>
      <p:ext uri="{BB962C8B-B14F-4D97-AF65-F5344CB8AC3E}">
        <p14:creationId xmlns:p14="http://schemas.microsoft.com/office/powerpoint/2010/main" val="26234375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rtlCol="0"/>
          <a:lstStyle/>
          <a:p>
            <a:pPr rtl="0"/>
            <a:r>
              <a:rPr lang="ja-JP" altLang="en-US" noProof="0"/>
              <a:t>マスター タイトルの書式設定</a:t>
            </a:r>
            <a:endParaRPr lang="ja-JP" altLang="en-US" noProof="0" dirty="0"/>
          </a:p>
        </p:txBody>
      </p:sp>
      <p:sp>
        <p:nvSpPr>
          <p:cNvPr id="3" name="コンテンツ プレースホルダー 2"/>
          <p:cNvSpPr>
            <a:spLocks noGrp="1"/>
          </p:cNvSpPr>
          <p:nvPr>
            <p:ph idx="1"/>
          </p:nvPr>
        </p:nvSpPr>
        <p:spPr/>
        <p:txBody>
          <a:bodyPr rtlCol="0"/>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endParaRPr lang="ja-JP" altLang="en-US" noProof="0" dirty="0"/>
          </a:p>
        </p:txBody>
      </p:sp>
      <p:sp>
        <p:nvSpPr>
          <p:cNvPr id="7" name="日付プレースホルダー 6">
            <a:extLst>
              <a:ext uri="{FF2B5EF4-FFF2-40B4-BE49-F238E27FC236}">
                <a16:creationId xmlns:a16="http://schemas.microsoft.com/office/drawing/2014/main" id="{354D8B55-9EA8-4B81-8E84-9B93B0A27559}"/>
              </a:ext>
            </a:extLst>
          </p:cNvPr>
          <p:cNvSpPr>
            <a:spLocks noGrp="1"/>
          </p:cNvSpPr>
          <p:nvPr>
            <p:ph type="dt" sz="half" idx="10"/>
          </p:nvPr>
        </p:nvSpPr>
        <p:spPr/>
        <p:txBody>
          <a:bodyPr rtlCol="0"/>
          <a:lstStyle/>
          <a:p>
            <a:pPr rtl="0"/>
            <a:r>
              <a:rPr lang="en-US" altLang="ja-JP" noProof="0" dirty="0"/>
              <a:t>2020/2/13</a:t>
            </a:r>
            <a:endParaRPr lang="ja-JP" altLang="en-US" noProof="0" dirty="0"/>
          </a:p>
        </p:txBody>
      </p:sp>
      <p:sp>
        <p:nvSpPr>
          <p:cNvPr id="8" name="フッター プレースホルダー 7">
            <a:extLst>
              <a:ext uri="{FF2B5EF4-FFF2-40B4-BE49-F238E27FC236}">
                <a16:creationId xmlns:a16="http://schemas.microsoft.com/office/drawing/2014/main" id="{062CA021-2578-47CB-822C-BDDFF7223B28}"/>
              </a:ext>
            </a:extLst>
          </p:cNvPr>
          <p:cNvSpPr>
            <a:spLocks noGrp="1"/>
          </p:cNvSpPr>
          <p:nvPr>
            <p:ph type="ftr" sz="quarter" idx="11"/>
          </p:nvPr>
        </p:nvSpPr>
        <p:spPr/>
        <p:txBody>
          <a:bodyPr rtlCol="0"/>
          <a:lstStyle/>
          <a:p>
            <a:pPr rtl="0"/>
            <a:endParaRPr lang="ja-JP" altLang="en-US" noProof="0" dirty="0"/>
          </a:p>
        </p:txBody>
      </p:sp>
      <p:sp>
        <p:nvSpPr>
          <p:cNvPr id="9" name="スライド番号プレースホルダー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rtlCol="0"/>
          <a:lstStyle/>
          <a:p>
            <a:pPr rtl="0"/>
            <a:fld id="{3A98EE3D-8CD1-4C3F-BD1C-C98C9596463C}" type="slidenum">
              <a:rPr lang="en-US" altLang="ja-JP" noProof="0" smtClean="0"/>
              <a:t>‹#›</a:t>
            </a:fld>
            <a:endParaRPr lang="ja-JP" altLang="en-US" noProof="0" dirty="0"/>
          </a:p>
        </p:txBody>
      </p:sp>
    </p:spTree>
    <p:extLst>
      <p:ext uri="{BB962C8B-B14F-4D97-AF65-F5344CB8AC3E}">
        <p14:creationId xmlns:p14="http://schemas.microsoft.com/office/powerpoint/2010/main" val="25404659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セクション ヘッダー">
    <p:bg>
      <p:bgPr>
        <a:solidFill>
          <a:schemeClr val="bg1"/>
        </a:solidFill>
        <a:effectLst/>
      </p:bgPr>
    </p:bg>
    <p:spTree>
      <p:nvGrpSpPr>
        <p:cNvPr id="1" name=""/>
        <p:cNvGrpSpPr/>
        <p:nvPr/>
      </p:nvGrpSpPr>
      <p:grpSpPr>
        <a:xfrm>
          <a:off x="0" y="0"/>
          <a:ext cx="0" cy="0"/>
          <a:chOff x="0" y="0"/>
          <a:chExt cx="0" cy="0"/>
        </a:xfrm>
      </p:grpSpPr>
      <p:sp>
        <p:nvSpPr>
          <p:cNvPr id="10" name="長方形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タイトル 1"/>
          <p:cNvSpPr>
            <a:spLocks noGrp="1"/>
          </p:cNvSpPr>
          <p:nvPr>
            <p:ph type="title"/>
          </p:nvPr>
        </p:nvSpPr>
        <p:spPr>
          <a:xfrm>
            <a:off x="1097280" y="758952"/>
            <a:ext cx="10058400" cy="3566160"/>
          </a:xfrm>
        </p:spPr>
        <p:txBody>
          <a:bodyPr rtlCol="0" anchor="b" anchorCtr="0">
            <a:normAutofit/>
          </a:bodyPr>
          <a:lstStyle>
            <a:lvl1pPr>
              <a:lnSpc>
                <a:spcPct val="90000"/>
              </a:lnSpc>
              <a:defRPr sz="8000" b="0">
                <a:solidFill>
                  <a:schemeClr val="tx1">
                    <a:lumMod val="85000"/>
                    <a:lumOff val="15000"/>
                  </a:schemeClr>
                </a:solidFill>
              </a:defRPr>
            </a:lvl1pPr>
          </a:lstStyle>
          <a:p>
            <a:pPr rtl="0"/>
            <a:r>
              <a:rPr lang="ja-JP" altLang="en-US" noProof="0"/>
              <a:t>マスター タイトルの書式設定</a:t>
            </a:r>
            <a:endParaRPr lang="ja-JP" altLang="en-US" noProof="0" dirty="0"/>
          </a:p>
        </p:txBody>
      </p:sp>
      <p:sp>
        <p:nvSpPr>
          <p:cNvPr id="3" name="テキスト プレースホルダー 2"/>
          <p:cNvSpPr>
            <a:spLocks noGrp="1"/>
          </p:cNvSpPr>
          <p:nvPr>
            <p:ph type="body" idx="1"/>
          </p:nvPr>
        </p:nvSpPr>
        <p:spPr>
          <a:xfrm>
            <a:off x="1097280" y="4663440"/>
            <a:ext cx="10058400" cy="1143000"/>
          </a:xfrm>
        </p:spPr>
        <p:txBody>
          <a:bodyPr lIns="91440" rIns="91440" rtlCol="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ja-JP" altLang="en-US" noProof="0"/>
              <a:t>マスター テキストの書式設定</a:t>
            </a:r>
          </a:p>
        </p:txBody>
      </p:sp>
      <p:cxnSp>
        <p:nvCxnSpPr>
          <p:cNvPr id="9" name="直線​​コネクタ(S)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日付プレースホルダー 6">
            <a:extLst>
              <a:ext uri="{FF2B5EF4-FFF2-40B4-BE49-F238E27FC236}">
                <a16:creationId xmlns:a16="http://schemas.microsoft.com/office/drawing/2014/main" id="{AAF2E137-EC28-48F8-9198-1F02539029B6}"/>
              </a:ext>
            </a:extLst>
          </p:cNvPr>
          <p:cNvSpPr>
            <a:spLocks noGrp="1"/>
          </p:cNvSpPr>
          <p:nvPr>
            <p:ph type="dt" sz="half" idx="10"/>
          </p:nvPr>
        </p:nvSpPr>
        <p:spPr/>
        <p:txBody>
          <a:bodyPr rtlCol="0"/>
          <a:lstStyle/>
          <a:p>
            <a:pPr rtl="0"/>
            <a:r>
              <a:rPr lang="en-US" altLang="ja-JP" noProof="0" dirty="0"/>
              <a:t>2020/2/13</a:t>
            </a:r>
            <a:endParaRPr lang="ja-JP" altLang="en-US" noProof="0" dirty="0"/>
          </a:p>
        </p:txBody>
      </p:sp>
      <p:sp>
        <p:nvSpPr>
          <p:cNvPr id="8" name="フッター プレースホルダー 7">
            <a:extLst>
              <a:ext uri="{FF2B5EF4-FFF2-40B4-BE49-F238E27FC236}">
                <a16:creationId xmlns:a16="http://schemas.microsoft.com/office/drawing/2014/main" id="{189422CD-6F62-4DD6-89EF-07A60B42D219}"/>
              </a:ext>
            </a:extLst>
          </p:cNvPr>
          <p:cNvSpPr>
            <a:spLocks noGrp="1"/>
          </p:cNvSpPr>
          <p:nvPr>
            <p:ph type="ftr" sz="quarter" idx="11"/>
          </p:nvPr>
        </p:nvSpPr>
        <p:spPr/>
        <p:txBody>
          <a:bodyPr rtlCol="0"/>
          <a:lstStyle/>
          <a:p>
            <a:pPr rtl="0"/>
            <a:endParaRPr lang="ja-JP" altLang="en-US" noProof="0" dirty="0"/>
          </a:p>
        </p:txBody>
      </p:sp>
      <p:sp>
        <p:nvSpPr>
          <p:cNvPr id="11" name="スライド番号プレースホルダー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rtlCol="0"/>
          <a:lstStyle/>
          <a:p>
            <a:pPr rtl="0"/>
            <a:fld id="{3A98EE3D-8CD1-4C3F-BD1C-C98C9596463C}" type="slidenum">
              <a:rPr lang="en-US" altLang="ja-JP" noProof="0" smtClean="0"/>
              <a:t>‹#›</a:t>
            </a:fld>
            <a:endParaRPr lang="ja-JP" altLang="en-US" noProof="0" dirty="0"/>
          </a:p>
        </p:txBody>
      </p:sp>
    </p:spTree>
    <p:extLst>
      <p:ext uri="{BB962C8B-B14F-4D97-AF65-F5344CB8AC3E}">
        <p14:creationId xmlns:p14="http://schemas.microsoft.com/office/powerpoint/2010/main" val="7627835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段組">
    <p:spTree>
      <p:nvGrpSpPr>
        <p:cNvPr id="1" name=""/>
        <p:cNvGrpSpPr/>
        <p:nvPr/>
      </p:nvGrpSpPr>
      <p:grpSpPr>
        <a:xfrm>
          <a:off x="0" y="0"/>
          <a:ext cx="0" cy="0"/>
          <a:chOff x="0" y="0"/>
          <a:chExt cx="0" cy="0"/>
        </a:xfrm>
      </p:grpSpPr>
      <p:sp>
        <p:nvSpPr>
          <p:cNvPr id="8" name="タイトル 7"/>
          <p:cNvSpPr>
            <a:spLocks noGrp="1"/>
          </p:cNvSpPr>
          <p:nvPr>
            <p:ph type="title"/>
          </p:nvPr>
        </p:nvSpPr>
        <p:spPr>
          <a:xfrm>
            <a:off x="1097280" y="286603"/>
            <a:ext cx="10058400" cy="1450757"/>
          </a:xfrm>
        </p:spPr>
        <p:txBody>
          <a:bodyPr rtlCol="0"/>
          <a:lstStyle/>
          <a:p>
            <a:pPr rtl="0"/>
            <a:r>
              <a:rPr lang="ja-JP" altLang="en-US" noProof="0"/>
              <a:t>マスター タイトルの書式設定</a:t>
            </a:r>
            <a:endParaRPr lang="ja-JP" altLang="en-US" noProof="0" dirty="0"/>
          </a:p>
        </p:txBody>
      </p:sp>
      <p:sp>
        <p:nvSpPr>
          <p:cNvPr id="3" name="コンテンツ プレースホルダー 2"/>
          <p:cNvSpPr>
            <a:spLocks noGrp="1"/>
          </p:cNvSpPr>
          <p:nvPr>
            <p:ph sz="half" idx="1"/>
          </p:nvPr>
        </p:nvSpPr>
        <p:spPr>
          <a:xfrm>
            <a:off x="1097280" y="2120900"/>
            <a:ext cx="4639736" cy="3748193"/>
          </a:xfrm>
        </p:spPr>
        <p:txBody>
          <a:bodyPr rtlCol="0"/>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endParaRPr lang="ja-JP" altLang="en-US" noProof="0" dirty="0"/>
          </a:p>
        </p:txBody>
      </p:sp>
      <p:sp>
        <p:nvSpPr>
          <p:cNvPr id="4" name="コンテンツ プレースホルダー 3"/>
          <p:cNvSpPr>
            <a:spLocks noGrp="1"/>
          </p:cNvSpPr>
          <p:nvPr>
            <p:ph sz="half" idx="2"/>
          </p:nvPr>
        </p:nvSpPr>
        <p:spPr>
          <a:xfrm>
            <a:off x="6515944" y="2120900"/>
            <a:ext cx="4639736" cy="3748194"/>
          </a:xfrm>
        </p:spPr>
        <p:txBody>
          <a:bodyPr rtlCol="0"/>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endParaRPr lang="ja-JP" altLang="en-US" noProof="0" dirty="0"/>
          </a:p>
        </p:txBody>
      </p:sp>
      <p:sp>
        <p:nvSpPr>
          <p:cNvPr id="2" name="日付プレースホルダー 1">
            <a:extLst>
              <a:ext uri="{FF2B5EF4-FFF2-40B4-BE49-F238E27FC236}">
                <a16:creationId xmlns:a16="http://schemas.microsoft.com/office/drawing/2014/main" id="{5782D47D-B0DC-4C40-BCC6-BBBA32584A38}"/>
              </a:ext>
            </a:extLst>
          </p:cNvPr>
          <p:cNvSpPr>
            <a:spLocks noGrp="1"/>
          </p:cNvSpPr>
          <p:nvPr>
            <p:ph type="dt" sz="half" idx="10"/>
          </p:nvPr>
        </p:nvSpPr>
        <p:spPr/>
        <p:txBody>
          <a:bodyPr rtlCol="0"/>
          <a:lstStyle/>
          <a:p>
            <a:pPr rtl="0"/>
            <a:r>
              <a:rPr lang="en-US" altLang="ja-JP" noProof="0" dirty="0"/>
              <a:t>2020/2/13</a:t>
            </a:r>
            <a:endParaRPr lang="ja-JP" altLang="en-US" noProof="0" dirty="0"/>
          </a:p>
        </p:txBody>
      </p:sp>
      <p:sp>
        <p:nvSpPr>
          <p:cNvPr id="9" name="フッター プレースホルダー 8">
            <a:extLst>
              <a:ext uri="{FF2B5EF4-FFF2-40B4-BE49-F238E27FC236}">
                <a16:creationId xmlns:a16="http://schemas.microsoft.com/office/drawing/2014/main" id="{4690D34E-7EBD-44B2-83CA-4C126A18D7EF}"/>
              </a:ext>
            </a:extLst>
          </p:cNvPr>
          <p:cNvSpPr>
            <a:spLocks noGrp="1"/>
          </p:cNvSpPr>
          <p:nvPr>
            <p:ph type="ftr" sz="quarter" idx="11"/>
          </p:nvPr>
        </p:nvSpPr>
        <p:spPr/>
        <p:txBody>
          <a:bodyPr rtlCol="0"/>
          <a:lstStyle/>
          <a:p>
            <a:pPr rtl="0"/>
            <a:endParaRPr lang="ja-JP" altLang="en-US" noProof="0" dirty="0"/>
          </a:p>
        </p:txBody>
      </p:sp>
      <p:sp>
        <p:nvSpPr>
          <p:cNvPr id="10" name="スライド番号プレースホルダー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rtlCol="0"/>
          <a:lstStyle/>
          <a:p>
            <a:pPr rtl="0"/>
            <a:fld id="{3A98EE3D-8CD1-4C3F-BD1C-C98C9596463C}" type="slidenum">
              <a:rPr lang="en-US" altLang="ja-JP" noProof="0" smtClean="0"/>
              <a:t>‹#›</a:t>
            </a:fld>
            <a:endParaRPr lang="ja-JP" altLang="en-US" noProof="0" dirty="0"/>
          </a:p>
        </p:txBody>
      </p:sp>
    </p:spTree>
    <p:extLst>
      <p:ext uri="{BB962C8B-B14F-4D97-AF65-F5344CB8AC3E}">
        <p14:creationId xmlns:p14="http://schemas.microsoft.com/office/powerpoint/2010/main" val="5883595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10" name="タイトル 9"/>
          <p:cNvSpPr>
            <a:spLocks noGrp="1"/>
          </p:cNvSpPr>
          <p:nvPr>
            <p:ph type="title"/>
          </p:nvPr>
        </p:nvSpPr>
        <p:spPr>
          <a:xfrm>
            <a:off x="1097280" y="286603"/>
            <a:ext cx="10058400" cy="1450757"/>
          </a:xfrm>
        </p:spPr>
        <p:txBody>
          <a:bodyPr rtlCol="0"/>
          <a:lstStyle/>
          <a:p>
            <a:pPr rtl="0"/>
            <a:r>
              <a:rPr lang="ja-JP" altLang="en-US" noProof="0"/>
              <a:t>マスター タイトルの書式設定</a:t>
            </a:r>
            <a:endParaRPr lang="ja-JP" altLang="en-US" noProof="0" dirty="0"/>
          </a:p>
        </p:txBody>
      </p:sp>
      <p:sp>
        <p:nvSpPr>
          <p:cNvPr id="3" name="テキスト プレースホルダー 2"/>
          <p:cNvSpPr>
            <a:spLocks noGrp="1"/>
          </p:cNvSpPr>
          <p:nvPr>
            <p:ph type="body" idx="1"/>
          </p:nvPr>
        </p:nvSpPr>
        <p:spPr>
          <a:xfrm>
            <a:off x="1097280" y="2057400"/>
            <a:ext cx="4639736" cy="736282"/>
          </a:xfrm>
        </p:spPr>
        <p:txBody>
          <a:bodyPr lIns="91440" rIns="91440" rtlCol="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ja-JP" altLang="en-US" noProof="0"/>
              <a:t>マスター テキストの書式設定</a:t>
            </a:r>
          </a:p>
        </p:txBody>
      </p:sp>
      <p:sp>
        <p:nvSpPr>
          <p:cNvPr id="4" name="コンテンツ プレースホルダー 3"/>
          <p:cNvSpPr>
            <a:spLocks noGrp="1"/>
          </p:cNvSpPr>
          <p:nvPr>
            <p:ph sz="half" idx="2"/>
          </p:nvPr>
        </p:nvSpPr>
        <p:spPr>
          <a:xfrm>
            <a:off x="1097280" y="2958274"/>
            <a:ext cx="4639736" cy="2910821"/>
          </a:xfrm>
        </p:spPr>
        <p:txBody>
          <a:bodyPr rtlCol="0"/>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endParaRPr lang="ja-JP" altLang="en-US" noProof="0" dirty="0"/>
          </a:p>
        </p:txBody>
      </p:sp>
      <p:sp>
        <p:nvSpPr>
          <p:cNvPr id="5" name="テキスト プレースホルダー 4"/>
          <p:cNvSpPr>
            <a:spLocks noGrp="1"/>
          </p:cNvSpPr>
          <p:nvPr>
            <p:ph type="body" sz="quarter" idx="3"/>
          </p:nvPr>
        </p:nvSpPr>
        <p:spPr>
          <a:xfrm>
            <a:off x="6515944" y="2057400"/>
            <a:ext cx="4639736" cy="736282"/>
          </a:xfrm>
        </p:spPr>
        <p:txBody>
          <a:bodyPr lIns="91440" rIns="91440" rtlCol="0" anchor="ctr">
            <a:normAutofit/>
          </a:bodyPr>
          <a:lstStyle>
            <a:lvl1pPr marL="0" indent="0" rtl="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ja-JP" altLang="en-US" noProof="0"/>
              <a:t>マスター テキストの書式設定</a:t>
            </a:r>
          </a:p>
        </p:txBody>
      </p:sp>
      <p:sp>
        <p:nvSpPr>
          <p:cNvPr id="6" name="コンテンツ プレースホルダー 5"/>
          <p:cNvSpPr>
            <a:spLocks noGrp="1"/>
          </p:cNvSpPr>
          <p:nvPr>
            <p:ph sz="quarter" idx="4"/>
          </p:nvPr>
        </p:nvSpPr>
        <p:spPr>
          <a:xfrm>
            <a:off x="6515944" y="2958273"/>
            <a:ext cx="4639736" cy="2910821"/>
          </a:xfrm>
        </p:spPr>
        <p:txBody>
          <a:bodyPr rtlCol="0"/>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endParaRPr lang="ja-JP" altLang="en-US" noProof="0" dirty="0"/>
          </a:p>
        </p:txBody>
      </p:sp>
      <p:sp>
        <p:nvSpPr>
          <p:cNvPr id="2" name="日付プレースホルダー 1">
            <a:extLst>
              <a:ext uri="{FF2B5EF4-FFF2-40B4-BE49-F238E27FC236}">
                <a16:creationId xmlns:a16="http://schemas.microsoft.com/office/drawing/2014/main" id="{8AF8A515-AA94-45D1-9223-5C2272618D85}"/>
              </a:ext>
            </a:extLst>
          </p:cNvPr>
          <p:cNvSpPr>
            <a:spLocks noGrp="1"/>
          </p:cNvSpPr>
          <p:nvPr>
            <p:ph type="dt" sz="half" idx="10"/>
          </p:nvPr>
        </p:nvSpPr>
        <p:spPr/>
        <p:txBody>
          <a:bodyPr rtlCol="0"/>
          <a:lstStyle/>
          <a:p>
            <a:pPr rtl="0"/>
            <a:r>
              <a:rPr lang="en-US" altLang="ja-JP" noProof="0" dirty="0"/>
              <a:t>2020/2/13</a:t>
            </a:r>
            <a:endParaRPr lang="ja-JP" altLang="en-US" noProof="0" dirty="0"/>
          </a:p>
        </p:txBody>
      </p:sp>
      <p:sp>
        <p:nvSpPr>
          <p:cNvPr id="11" name="フッター プレースホルダー 10">
            <a:extLst>
              <a:ext uri="{FF2B5EF4-FFF2-40B4-BE49-F238E27FC236}">
                <a16:creationId xmlns:a16="http://schemas.microsoft.com/office/drawing/2014/main" id="{D052F5BC-98E0-4D60-AD67-9547738B7DD4}"/>
              </a:ext>
            </a:extLst>
          </p:cNvPr>
          <p:cNvSpPr>
            <a:spLocks noGrp="1"/>
          </p:cNvSpPr>
          <p:nvPr>
            <p:ph type="ftr" sz="quarter" idx="11"/>
          </p:nvPr>
        </p:nvSpPr>
        <p:spPr/>
        <p:txBody>
          <a:bodyPr rtlCol="0"/>
          <a:lstStyle/>
          <a:p>
            <a:pPr rtl="0"/>
            <a:endParaRPr lang="ja-JP" altLang="en-US" noProof="0" dirty="0"/>
          </a:p>
        </p:txBody>
      </p:sp>
      <p:sp>
        <p:nvSpPr>
          <p:cNvPr id="12" name="スライド番号プレースホルダー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rtlCol="0"/>
          <a:lstStyle/>
          <a:p>
            <a:pPr rtl="0"/>
            <a:fld id="{3A98EE3D-8CD1-4C3F-BD1C-C98C9596463C}" type="slidenum">
              <a:rPr lang="en-US" altLang="ja-JP" noProof="0" smtClean="0"/>
              <a:t>‹#›</a:t>
            </a:fld>
            <a:endParaRPr lang="ja-JP" altLang="en-US" noProof="0" dirty="0"/>
          </a:p>
        </p:txBody>
      </p:sp>
    </p:spTree>
    <p:extLst>
      <p:ext uri="{BB962C8B-B14F-4D97-AF65-F5344CB8AC3E}">
        <p14:creationId xmlns:p14="http://schemas.microsoft.com/office/powerpoint/2010/main" val="19639257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rtlCol="0"/>
          <a:lstStyle/>
          <a:p>
            <a:pPr rtl="0"/>
            <a:r>
              <a:rPr lang="ja-JP" altLang="en-US" noProof="0"/>
              <a:t>マスター タイトルの書式設定</a:t>
            </a:r>
            <a:endParaRPr lang="ja-JP" altLang="en-US" noProof="0" dirty="0"/>
          </a:p>
        </p:txBody>
      </p:sp>
      <p:sp>
        <p:nvSpPr>
          <p:cNvPr id="6" name="日付プレースホルダー 5">
            <a:extLst>
              <a:ext uri="{FF2B5EF4-FFF2-40B4-BE49-F238E27FC236}">
                <a16:creationId xmlns:a16="http://schemas.microsoft.com/office/drawing/2014/main" id="{7392073F-158F-44A3-8913-917AFFC1BC20}"/>
              </a:ext>
            </a:extLst>
          </p:cNvPr>
          <p:cNvSpPr>
            <a:spLocks noGrp="1"/>
          </p:cNvSpPr>
          <p:nvPr>
            <p:ph type="dt" sz="half" idx="10"/>
          </p:nvPr>
        </p:nvSpPr>
        <p:spPr/>
        <p:txBody>
          <a:bodyPr rtlCol="0"/>
          <a:lstStyle/>
          <a:p>
            <a:pPr rtl="0"/>
            <a:r>
              <a:rPr lang="en-US" altLang="ja-JP" noProof="0" dirty="0"/>
              <a:t>2020/2/13</a:t>
            </a:r>
            <a:endParaRPr lang="ja-JP" altLang="en-US" noProof="0" dirty="0"/>
          </a:p>
        </p:txBody>
      </p:sp>
      <p:sp>
        <p:nvSpPr>
          <p:cNvPr id="7" name="フッター プレースホルダー 6">
            <a:extLst>
              <a:ext uri="{FF2B5EF4-FFF2-40B4-BE49-F238E27FC236}">
                <a16:creationId xmlns:a16="http://schemas.microsoft.com/office/drawing/2014/main" id="{EED72207-24CA-42B7-A975-2F8E41CBA904}"/>
              </a:ext>
            </a:extLst>
          </p:cNvPr>
          <p:cNvSpPr>
            <a:spLocks noGrp="1"/>
          </p:cNvSpPr>
          <p:nvPr>
            <p:ph type="ftr" sz="quarter" idx="11"/>
          </p:nvPr>
        </p:nvSpPr>
        <p:spPr/>
        <p:txBody>
          <a:bodyPr rtlCol="0"/>
          <a:lstStyle/>
          <a:p>
            <a:pPr rtl="0"/>
            <a:endParaRPr lang="ja-JP" altLang="en-US" noProof="0" dirty="0"/>
          </a:p>
        </p:txBody>
      </p:sp>
      <p:sp>
        <p:nvSpPr>
          <p:cNvPr id="8" name="スライド番号プレースホルダー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rtlCol="0"/>
          <a:lstStyle/>
          <a:p>
            <a:pPr rtl="0"/>
            <a:fld id="{3A98EE3D-8CD1-4C3F-BD1C-C98C9596463C}" type="slidenum">
              <a:rPr lang="en-US" altLang="ja-JP" noProof="0" smtClean="0"/>
              <a:t>‹#›</a:t>
            </a:fld>
            <a:endParaRPr lang="ja-JP" altLang="en-US" noProof="0" dirty="0"/>
          </a:p>
        </p:txBody>
      </p:sp>
    </p:spTree>
    <p:extLst>
      <p:ext uri="{BB962C8B-B14F-4D97-AF65-F5344CB8AC3E}">
        <p14:creationId xmlns:p14="http://schemas.microsoft.com/office/powerpoint/2010/main" val="42685433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10" name="長方形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日付プレースホルダー 1">
            <a:extLst>
              <a:ext uri="{FF2B5EF4-FFF2-40B4-BE49-F238E27FC236}">
                <a16:creationId xmlns:a16="http://schemas.microsoft.com/office/drawing/2014/main" id="{94E9223F-721F-47BF-9FD5-0F8D12FF0DE1}"/>
              </a:ext>
            </a:extLst>
          </p:cNvPr>
          <p:cNvSpPr>
            <a:spLocks noGrp="1"/>
          </p:cNvSpPr>
          <p:nvPr>
            <p:ph type="dt" sz="half" idx="10"/>
          </p:nvPr>
        </p:nvSpPr>
        <p:spPr/>
        <p:txBody>
          <a:bodyPr rtlCol="0"/>
          <a:lstStyle/>
          <a:p>
            <a:pPr rtl="0"/>
            <a:r>
              <a:rPr lang="en-US" altLang="ja-JP" noProof="0" dirty="0"/>
              <a:t>2020/2/13</a:t>
            </a:r>
            <a:endParaRPr lang="ja-JP" altLang="en-US" noProof="0" dirty="0"/>
          </a:p>
        </p:txBody>
      </p:sp>
      <p:sp>
        <p:nvSpPr>
          <p:cNvPr id="3" name="フッター プレースホルダー 2">
            <a:extLst>
              <a:ext uri="{FF2B5EF4-FFF2-40B4-BE49-F238E27FC236}">
                <a16:creationId xmlns:a16="http://schemas.microsoft.com/office/drawing/2014/main" id="{05915714-6BBA-4593-8591-4E26F7D58D9F}"/>
              </a:ext>
            </a:extLst>
          </p:cNvPr>
          <p:cNvSpPr>
            <a:spLocks noGrp="1"/>
          </p:cNvSpPr>
          <p:nvPr>
            <p:ph type="ftr" sz="quarter" idx="11"/>
          </p:nvPr>
        </p:nvSpPr>
        <p:spPr/>
        <p:txBody>
          <a:bodyPr rtlCol="0"/>
          <a:lstStyle/>
          <a:p>
            <a:pPr rtl="0"/>
            <a:endParaRPr lang="ja-JP" altLang="en-US" noProof="0" dirty="0"/>
          </a:p>
        </p:txBody>
      </p:sp>
      <p:sp>
        <p:nvSpPr>
          <p:cNvPr id="4" name="スライド番号プレースホルダー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rtlCol="0"/>
          <a:lstStyle/>
          <a:p>
            <a:pPr rtl="0"/>
            <a:fld id="{3A98EE3D-8CD1-4C3F-BD1C-C98C9596463C}" type="slidenum">
              <a:rPr lang="en-US" altLang="ja-JP" noProof="0" smtClean="0"/>
              <a:t>‹#›</a:t>
            </a:fld>
            <a:endParaRPr lang="ja-JP" altLang="en-US" noProof="0" dirty="0"/>
          </a:p>
        </p:txBody>
      </p:sp>
    </p:spTree>
    <p:extLst>
      <p:ext uri="{BB962C8B-B14F-4D97-AF65-F5344CB8AC3E}">
        <p14:creationId xmlns:p14="http://schemas.microsoft.com/office/powerpoint/2010/main" val="1333937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キャプション付きのコンテンツ">
    <p:spTree>
      <p:nvGrpSpPr>
        <p:cNvPr id="1" name=""/>
        <p:cNvGrpSpPr/>
        <p:nvPr/>
      </p:nvGrpSpPr>
      <p:grpSpPr>
        <a:xfrm>
          <a:off x="0" y="0"/>
          <a:ext cx="0" cy="0"/>
          <a:chOff x="0" y="0"/>
          <a:chExt cx="0" cy="0"/>
        </a:xfrm>
      </p:grpSpPr>
      <p:sp>
        <p:nvSpPr>
          <p:cNvPr id="8" name="長方形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タイトル 1"/>
          <p:cNvSpPr>
            <a:spLocks noGrp="1"/>
          </p:cNvSpPr>
          <p:nvPr>
            <p:ph type="title"/>
          </p:nvPr>
        </p:nvSpPr>
        <p:spPr>
          <a:xfrm>
            <a:off x="643466" y="786383"/>
            <a:ext cx="3517567" cy="2093975"/>
          </a:xfrm>
        </p:spPr>
        <p:txBody>
          <a:bodyPr rtlCol="0" anchor="b">
            <a:normAutofit/>
          </a:bodyPr>
          <a:lstStyle>
            <a:lvl1pPr>
              <a:lnSpc>
                <a:spcPct val="90000"/>
              </a:lnSpc>
              <a:defRPr sz="3600" b="0">
                <a:solidFill>
                  <a:srgbClr val="FFFFFF"/>
                </a:solidFill>
              </a:defRPr>
            </a:lvl1pPr>
          </a:lstStyle>
          <a:p>
            <a:pPr rtl="0"/>
            <a:r>
              <a:rPr lang="ja-JP" altLang="en-US" noProof="0"/>
              <a:t>マスター タイトルの書式設定</a:t>
            </a:r>
            <a:endParaRPr lang="ja-JP" altLang="en-US" noProof="0" dirty="0"/>
          </a:p>
        </p:txBody>
      </p:sp>
      <p:sp>
        <p:nvSpPr>
          <p:cNvPr id="3" name="コンテンツ プレースホルダー 2"/>
          <p:cNvSpPr>
            <a:spLocks noGrp="1"/>
          </p:cNvSpPr>
          <p:nvPr>
            <p:ph idx="1"/>
          </p:nvPr>
        </p:nvSpPr>
        <p:spPr>
          <a:xfrm>
            <a:off x="5458984" y="812799"/>
            <a:ext cx="5928344" cy="5294757"/>
          </a:xfrm>
        </p:spPr>
        <p:txBody>
          <a:bodyPr rtlCol="0"/>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endParaRPr lang="ja-JP" altLang="en-US" noProof="0" dirty="0"/>
          </a:p>
        </p:txBody>
      </p:sp>
      <p:sp>
        <p:nvSpPr>
          <p:cNvPr id="4" name="テキスト プレースホルダー 3"/>
          <p:cNvSpPr>
            <a:spLocks noGrp="1"/>
          </p:cNvSpPr>
          <p:nvPr>
            <p:ph type="body" sz="half" idx="2"/>
          </p:nvPr>
        </p:nvSpPr>
        <p:spPr>
          <a:xfrm>
            <a:off x="643465" y="3043050"/>
            <a:ext cx="3517567" cy="3064505"/>
          </a:xfrm>
        </p:spPr>
        <p:txBody>
          <a:bodyPr lIns="91440" rIns="91440" rtlCol="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ja-JP" altLang="en-US" noProof="0"/>
              <a:t>マスター テキストの書式設定</a:t>
            </a:r>
          </a:p>
        </p:txBody>
      </p:sp>
      <p:sp>
        <p:nvSpPr>
          <p:cNvPr id="5" name="日付プレースホルダー 4"/>
          <p:cNvSpPr>
            <a:spLocks noGrp="1"/>
          </p:cNvSpPr>
          <p:nvPr>
            <p:ph type="dt" sz="half" idx="10"/>
          </p:nvPr>
        </p:nvSpPr>
        <p:spPr>
          <a:xfrm>
            <a:off x="643464" y="6446520"/>
            <a:ext cx="3517568" cy="365125"/>
          </a:xfrm>
        </p:spPr>
        <p:txBody>
          <a:bodyPr rtlCol="0"/>
          <a:lstStyle>
            <a:lvl1pPr algn="l">
              <a:defRPr/>
            </a:lvl1pPr>
          </a:lstStyle>
          <a:p>
            <a:pPr rtl="0"/>
            <a:r>
              <a:rPr lang="en-US" altLang="ja-JP" noProof="0" dirty="0"/>
              <a:t>2020/2/13</a:t>
            </a:r>
            <a:endParaRPr lang="ja-JP" altLang="en-US" noProof="0" dirty="0"/>
          </a:p>
        </p:txBody>
      </p:sp>
      <p:sp>
        <p:nvSpPr>
          <p:cNvPr id="6" name="フッター プレースホルダー 5"/>
          <p:cNvSpPr>
            <a:spLocks noGrp="1"/>
          </p:cNvSpPr>
          <p:nvPr>
            <p:ph type="ftr" sz="quarter" idx="11"/>
          </p:nvPr>
        </p:nvSpPr>
        <p:spPr>
          <a:xfrm>
            <a:off x="5458983" y="6446520"/>
            <a:ext cx="5334019" cy="365125"/>
          </a:xfrm>
        </p:spPr>
        <p:txBody>
          <a:bodyPr rtlCol="0"/>
          <a:lstStyle>
            <a:lvl1pPr algn="l">
              <a:defRPr>
                <a:solidFill>
                  <a:schemeClr val="tx2"/>
                </a:solidFill>
              </a:defRPr>
            </a:lvl1pPr>
          </a:lstStyle>
          <a:p>
            <a:pPr rtl="0"/>
            <a:endParaRPr lang="ja-JP" altLang="en-US" noProof="0" dirty="0"/>
          </a:p>
        </p:txBody>
      </p:sp>
      <p:sp>
        <p:nvSpPr>
          <p:cNvPr id="7" name="スライド番号プレースホルダー 6"/>
          <p:cNvSpPr>
            <a:spLocks noGrp="1"/>
          </p:cNvSpPr>
          <p:nvPr>
            <p:ph type="sldNum" sz="quarter" idx="12"/>
          </p:nvPr>
        </p:nvSpPr>
        <p:spPr/>
        <p:txBody>
          <a:bodyPr rtlCol="0"/>
          <a:lstStyle>
            <a:lvl1pPr>
              <a:defRPr>
                <a:solidFill>
                  <a:schemeClr val="tx2"/>
                </a:solidFill>
              </a:defRPr>
            </a:lvl1pPr>
          </a:lstStyle>
          <a:p>
            <a:pPr rtl="0"/>
            <a:fld id="{3A98EE3D-8CD1-4C3F-BD1C-C98C9596463C}" type="slidenum">
              <a:rPr lang="en-US" altLang="ja-JP" noProof="0" smtClean="0"/>
              <a:pPr/>
              <a:t>‹#›</a:t>
            </a:fld>
            <a:endParaRPr lang="ja-JP" altLang="en-US" noProof="0" dirty="0"/>
          </a:p>
        </p:txBody>
      </p:sp>
    </p:spTree>
    <p:extLst>
      <p:ext uri="{BB962C8B-B14F-4D97-AF65-F5344CB8AC3E}">
        <p14:creationId xmlns:p14="http://schemas.microsoft.com/office/powerpoint/2010/main" val="37711844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キャプション付きの図">
    <p:spTree>
      <p:nvGrpSpPr>
        <p:cNvPr id="1" name=""/>
        <p:cNvGrpSpPr/>
        <p:nvPr/>
      </p:nvGrpSpPr>
      <p:grpSpPr>
        <a:xfrm>
          <a:off x="0" y="0"/>
          <a:ext cx="0" cy="0"/>
          <a:chOff x="0" y="0"/>
          <a:chExt cx="0" cy="0"/>
        </a:xfrm>
      </p:grpSpPr>
      <p:sp>
        <p:nvSpPr>
          <p:cNvPr id="8" name="長方形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図プレースホルダー 2"/>
          <p:cNvSpPr>
            <a:spLocks noGrp="1" noChangeAspect="1"/>
          </p:cNvSpPr>
          <p:nvPr>
            <p:ph type="pic" idx="1"/>
          </p:nvPr>
        </p:nvSpPr>
        <p:spPr>
          <a:xfrm>
            <a:off x="15" y="0"/>
            <a:ext cx="12191985" cy="4578350"/>
          </a:xfrm>
          <a:solidFill>
            <a:schemeClr val="bg1">
              <a:lumMod val="85000"/>
            </a:schemeClr>
          </a:solidFill>
        </p:spPr>
        <p:txBody>
          <a:bodyPr lIns="457200" tIns="457200" rtlCol="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ja-JP" altLang="en-US" noProof="0"/>
              <a:t>アイコンをクリックして図を追加</a:t>
            </a:r>
            <a:endParaRPr lang="ja-JP" altLang="en-US" noProof="0" dirty="0"/>
          </a:p>
        </p:txBody>
      </p:sp>
      <p:sp>
        <p:nvSpPr>
          <p:cNvPr id="2" name="タイトル 1"/>
          <p:cNvSpPr>
            <a:spLocks noGrp="1"/>
          </p:cNvSpPr>
          <p:nvPr>
            <p:ph type="title"/>
          </p:nvPr>
        </p:nvSpPr>
        <p:spPr>
          <a:xfrm>
            <a:off x="1097279" y="4799362"/>
            <a:ext cx="10113645" cy="743682"/>
          </a:xfrm>
        </p:spPr>
        <p:txBody>
          <a:bodyPr tIns="0" bIns="0" rtlCol="0" anchor="b">
            <a:noAutofit/>
          </a:bodyPr>
          <a:lstStyle>
            <a:lvl1pPr>
              <a:defRPr sz="3600" b="0">
                <a:solidFill>
                  <a:srgbClr val="FFFFFF"/>
                </a:solidFill>
              </a:defRPr>
            </a:lvl1pPr>
          </a:lstStyle>
          <a:p>
            <a:pPr rtl="0"/>
            <a:r>
              <a:rPr lang="ja-JP" altLang="en-US" noProof="0"/>
              <a:t>マスター タイトルの書式設定</a:t>
            </a:r>
            <a:endParaRPr lang="ja-JP" altLang="en-US" noProof="0" dirty="0"/>
          </a:p>
        </p:txBody>
      </p:sp>
      <p:sp>
        <p:nvSpPr>
          <p:cNvPr id="4" name="テキスト プレースホルダー 3"/>
          <p:cNvSpPr>
            <a:spLocks noGrp="1"/>
          </p:cNvSpPr>
          <p:nvPr>
            <p:ph type="body" sz="half" idx="2"/>
          </p:nvPr>
        </p:nvSpPr>
        <p:spPr>
          <a:xfrm>
            <a:off x="1097279" y="5715000"/>
            <a:ext cx="10113264" cy="609600"/>
          </a:xfrm>
        </p:spPr>
        <p:txBody>
          <a:bodyPr lIns="91440" tIns="0" rIns="91440" bIns="0" rtlCol="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ja-JP" altLang="en-US" noProof="0"/>
              <a:t>マスター テキストの書式設定</a:t>
            </a:r>
          </a:p>
        </p:txBody>
      </p:sp>
      <p:sp>
        <p:nvSpPr>
          <p:cNvPr id="5" name="日付プレースホルダー 4"/>
          <p:cNvSpPr>
            <a:spLocks noGrp="1"/>
          </p:cNvSpPr>
          <p:nvPr>
            <p:ph type="dt" sz="half" idx="10"/>
          </p:nvPr>
        </p:nvSpPr>
        <p:spPr/>
        <p:txBody>
          <a:bodyPr rtlCol="0"/>
          <a:lstStyle>
            <a:lvl1pPr>
              <a:defRPr/>
            </a:lvl1pPr>
          </a:lstStyle>
          <a:p>
            <a:pPr rtl="0"/>
            <a:r>
              <a:rPr lang="en-US" altLang="ja-JP" noProof="0" dirty="0"/>
              <a:t>2020/2/13</a:t>
            </a:r>
            <a:endParaRPr lang="ja-JP" altLang="en-US" noProof="0" dirty="0"/>
          </a:p>
        </p:txBody>
      </p:sp>
      <p:sp>
        <p:nvSpPr>
          <p:cNvPr id="6" name="フッター プレースホルダー 5"/>
          <p:cNvSpPr>
            <a:spLocks noGrp="1"/>
          </p:cNvSpPr>
          <p:nvPr>
            <p:ph type="ftr" sz="quarter" idx="11"/>
          </p:nvPr>
        </p:nvSpPr>
        <p:spPr>
          <a:xfrm>
            <a:off x="1097279" y="6446838"/>
            <a:ext cx="6818262" cy="365125"/>
          </a:xfrm>
        </p:spPr>
        <p:txBody>
          <a:bodyPr rtlCol="0"/>
          <a:lstStyle/>
          <a:p>
            <a:pPr algn="l" rtl="0"/>
            <a:endParaRPr lang="ja-JP" altLang="en-US" noProof="0" dirty="0"/>
          </a:p>
        </p:txBody>
      </p:sp>
      <p:sp>
        <p:nvSpPr>
          <p:cNvPr id="7" name="スライド番号プレースホルダー 6"/>
          <p:cNvSpPr>
            <a:spLocks noGrp="1"/>
          </p:cNvSpPr>
          <p:nvPr>
            <p:ph type="sldNum" sz="quarter" idx="12"/>
          </p:nvPr>
        </p:nvSpPr>
        <p:spPr/>
        <p:txBody>
          <a:bodyPr rtlCol="0"/>
          <a:lstStyle/>
          <a:p>
            <a:pPr rtl="0"/>
            <a:fld id="{3A98EE3D-8CD1-4C3F-BD1C-C98C9596463C}" type="slidenum">
              <a:rPr lang="en-US" altLang="ja-JP" noProof="0" smtClean="0"/>
              <a:t>‹#›</a:t>
            </a:fld>
            <a:endParaRPr lang="ja-JP" altLang="en-US" noProof="0" dirty="0"/>
          </a:p>
        </p:txBody>
      </p:sp>
    </p:spTree>
    <p:extLst>
      <p:ext uri="{BB962C8B-B14F-4D97-AF65-F5344CB8AC3E}">
        <p14:creationId xmlns:p14="http://schemas.microsoft.com/office/powerpoint/2010/main" val="12016137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長方形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タイトル プレースホルダー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pPr rtl="0"/>
            <a:r>
              <a:rPr lang="ja-JP" altLang="en-US" noProof="0" dirty="0"/>
              <a:t>マスター タイトルの書式設定</a:t>
            </a:r>
          </a:p>
        </p:txBody>
      </p:sp>
      <p:sp>
        <p:nvSpPr>
          <p:cNvPr id="3" name="テキスト プレースホルダー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rtl="0"/>
            <a:r>
              <a:rPr lang="ja-JP" altLang="en-US" noProof="0" dirty="0"/>
              <a:t>マスター テキストの書式設定</a:t>
            </a:r>
          </a:p>
          <a:p>
            <a:pPr lvl="1" rtl="0"/>
            <a:r>
              <a:rPr lang="ja-JP" altLang="en-US" noProof="0" dirty="0"/>
              <a:t>第 </a:t>
            </a:r>
            <a:r>
              <a:rPr lang="en-US" altLang="ja-JP" noProof="0" dirty="0"/>
              <a:t>2 </a:t>
            </a:r>
            <a:r>
              <a:rPr lang="ja-JP" altLang="en-US" noProof="0" dirty="0"/>
              <a:t>レベル</a:t>
            </a:r>
          </a:p>
          <a:p>
            <a:pPr lvl="2" rtl="0"/>
            <a:r>
              <a:rPr lang="ja-JP" altLang="en-US" noProof="0" dirty="0"/>
              <a:t>第 </a:t>
            </a:r>
            <a:r>
              <a:rPr lang="en-US" altLang="ja-JP" noProof="0" dirty="0"/>
              <a:t>3 </a:t>
            </a:r>
            <a:r>
              <a:rPr lang="ja-JP" altLang="en-US" noProof="0" dirty="0"/>
              <a:t>レベル</a:t>
            </a:r>
          </a:p>
          <a:p>
            <a:pPr lvl="3" rtl="0"/>
            <a:r>
              <a:rPr lang="ja-JP" altLang="en-US" noProof="0" dirty="0"/>
              <a:t>第 </a:t>
            </a:r>
            <a:r>
              <a:rPr lang="en-US" altLang="ja-JP" noProof="0" dirty="0"/>
              <a:t>4 </a:t>
            </a:r>
            <a:r>
              <a:rPr lang="ja-JP" altLang="en-US" noProof="0" dirty="0"/>
              <a:t>レベル</a:t>
            </a:r>
          </a:p>
          <a:p>
            <a:pPr lvl="4" rtl="0"/>
            <a:r>
              <a:rPr lang="ja-JP" altLang="en-US" noProof="0" dirty="0"/>
              <a:t>第 </a:t>
            </a:r>
            <a:r>
              <a:rPr lang="en-US" altLang="ja-JP" noProof="0" dirty="0"/>
              <a:t>5 </a:t>
            </a:r>
            <a:r>
              <a:rPr lang="ja-JP" altLang="en-US" noProof="0" dirty="0"/>
              <a:t>レベル</a:t>
            </a:r>
          </a:p>
        </p:txBody>
      </p:sp>
      <p:sp>
        <p:nvSpPr>
          <p:cNvPr id="4" name="日付プレースホルダー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latin typeface="Meiryo UI" panose="020B0604030504040204" pitchFamily="50" charset="-128"/>
                <a:ea typeface="Meiryo UI" panose="020B0604030504040204" pitchFamily="50" charset="-128"/>
              </a:defRPr>
            </a:lvl1pPr>
          </a:lstStyle>
          <a:p>
            <a:r>
              <a:rPr lang="en-US" altLang="ja-JP" noProof="0" dirty="0"/>
              <a:t>2020/2/13</a:t>
            </a:r>
            <a:endParaRPr lang="ja-JP" altLang="en-US" noProof="0" dirty="0"/>
          </a:p>
        </p:txBody>
      </p:sp>
      <p:sp>
        <p:nvSpPr>
          <p:cNvPr id="5" name="フッター プレースホルダー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latin typeface="Meiryo UI" panose="020B0604030504040204" pitchFamily="50" charset="-128"/>
                <a:ea typeface="Meiryo UI" panose="020B0604030504040204" pitchFamily="50" charset="-128"/>
              </a:defRPr>
            </a:lvl1pPr>
          </a:lstStyle>
          <a:p>
            <a:endParaRPr lang="ja-JP" altLang="en-US" noProof="0" dirty="0"/>
          </a:p>
        </p:txBody>
      </p:sp>
      <p:sp>
        <p:nvSpPr>
          <p:cNvPr id="6" name="スライド番号プレースホルダー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latin typeface="Meiryo UI" panose="020B0604030504040204" pitchFamily="50" charset="-128"/>
                <a:ea typeface="Meiryo UI" panose="020B0604030504040204" pitchFamily="50" charset="-128"/>
              </a:defRPr>
            </a:lvl1pPr>
          </a:lstStyle>
          <a:p>
            <a:fld id="{3A98EE3D-8CD1-4C3F-BD1C-C98C9596463C}" type="slidenum">
              <a:rPr lang="en-US" altLang="ja-JP" noProof="0" smtClean="0"/>
              <a:pPr/>
              <a:t>‹#›</a:t>
            </a:fld>
            <a:endParaRPr lang="ja-JP" altLang="en-US" noProof="0" dirty="0"/>
          </a:p>
        </p:txBody>
      </p:sp>
      <p:cxnSp>
        <p:nvCxnSpPr>
          <p:cNvPr id="10" name="直線​​コネクタ(S)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60309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sldNum="0" hdr="0" ftr="0" dt="0"/>
  <p:txStyles>
    <p:titleStyle>
      <a:lvl1pPr algn="l" defTabSz="914400" rtl="0" eaLnBrk="1" latinLnBrk="0" hangingPunct="1">
        <a:lnSpc>
          <a:spcPct val="90000"/>
        </a:lnSpc>
        <a:spcBef>
          <a:spcPct val="0"/>
        </a:spcBef>
        <a:buNone/>
        <a:defRPr kumimoji="1" sz="4700" i="0" kern="1200" spc="-50" baseline="0">
          <a:solidFill>
            <a:schemeClr val="tx1">
              <a:lumMod val="75000"/>
              <a:lumOff val="25000"/>
            </a:schemeClr>
          </a:solidFill>
          <a:latin typeface="Meiryo UI" panose="020B0604030504040204" pitchFamily="50" charset="-128"/>
          <a:ea typeface="Meiryo UI" panose="020B0604030504040204" pitchFamily="50" charset="-128"/>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kumimoji="1" sz="1900" kern="1200">
          <a:solidFill>
            <a:schemeClr val="tx1">
              <a:lumMod val="75000"/>
              <a:lumOff val="25000"/>
            </a:schemeClr>
          </a:solidFill>
          <a:latin typeface="Meiryo UI" panose="020B0604030504040204" pitchFamily="50" charset="-128"/>
          <a:ea typeface="Meiryo UI" panose="020B0604030504040204" pitchFamily="50" charset="-128"/>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kumimoji="1" sz="1700" kern="1200">
          <a:solidFill>
            <a:schemeClr val="tx1">
              <a:lumMod val="75000"/>
              <a:lumOff val="25000"/>
            </a:schemeClr>
          </a:solidFill>
          <a:latin typeface="Meiryo UI" panose="020B0604030504040204" pitchFamily="50" charset="-128"/>
          <a:ea typeface="Meiryo UI" panose="020B0604030504040204" pitchFamily="50" charset="-128"/>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hemeOverride" Target="../theme/themeOverride1.xml"/><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3.jfif"/></Relationships>
</file>

<file path=ppt/slides/_rels/slide20.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0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3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4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3.jfi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2.xml"/><Relationship Id="rId4" Type="http://schemas.openxmlformats.org/officeDocument/2006/relationships/hyperlink" Target="https://aclanthology.org/C18-1179" TargetMode="Externa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5.png"/><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2" Type="http://schemas.openxmlformats.org/officeDocument/2006/relationships/hyperlink" Target="https://biblio.ugent.be/publication/2958608/file/6776017.pdf"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長方形 32">
            <a:extLst>
              <a:ext uri="{FF2B5EF4-FFF2-40B4-BE49-F238E27FC236}">
                <a16:creationId xmlns:a16="http://schemas.microsoft.com/office/drawing/2014/main" id="{2FDF0794-1B86-42B2-B8C7-F60123E638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1200" cap="none" spc="0" normalizeH="0" baseline="0" dirty="0">
              <a:ln>
                <a:noFill/>
              </a:ln>
              <a:solidFill>
                <a:srgbClr val="FFFFFF"/>
              </a:solidFill>
              <a:effectLst/>
              <a:uLnTx/>
              <a:uFillTx/>
              <a:latin typeface="Meiryo UI" panose="020B0604030504040204" pitchFamily="50" charset="-128"/>
              <a:ea typeface="Meiryo UI" panose="020B0604030504040204" pitchFamily="50" charset="-128"/>
            </a:endParaRPr>
          </a:p>
        </p:txBody>
      </p:sp>
      <p:pic>
        <p:nvPicPr>
          <p:cNvPr id="4" name="画像 3" descr="紙と鉛筆のクローズ アップ">
            <a:extLst>
              <a:ext uri="{FF2B5EF4-FFF2-40B4-BE49-F238E27FC236}">
                <a16:creationId xmlns:a16="http://schemas.microsoft.com/office/drawing/2014/main" id="{65810330-F0B5-43C9-BC34-094FFB5C0529}"/>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20" y="975"/>
            <a:ext cx="12191980" cy="6858000"/>
          </a:xfrm>
          <a:prstGeom prst="rect">
            <a:avLst/>
          </a:prstGeom>
        </p:spPr>
      </p:pic>
      <p:sp>
        <p:nvSpPr>
          <p:cNvPr id="35" name="長方形 34">
            <a:extLst>
              <a:ext uri="{FF2B5EF4-FFF2-40B4-BE49-F238E27FC236}">
                <a16:creationId xmlns:a16="http://schemas.microsoft.com/office/drawing/2014/main" id="{C5373426-E26E-431D-959C-5DB96C0B6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12607" y="1238442"/>
            <a:ext cx="3635926" cy="4355751"/>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1200" cap="none" spc="0" normalizeH="0" baseline="0" dirty="0">
              <a:ln>
                <a:noFill/>
              </a:ln>
              <a:solidFill>
                <a:srgbClr val="FFFFFF"/>
              </a:solidFill>
              <a:effectLst/>
              <a:uLnTx/>
              <a:uFillTx/>
              <a:latin typeface="Meiryo UI" panose="020B0604030504040204" pitchFamily="50" charset="-128"/>
              <a:ea typeface="Meiryo UI" panose="020B0604030504040204" pitchFamily="50" charset="-128"/>
            </a:endParaRPr>
          </a:p>
        </p:txBody>
      </p:sp>
      <p:sp>
        <p:nvSpPr>
          <p:cNvPr id="2" name="タイトル 1">
            <a:extLst>
              <a:ext uri="{FF2B5EF4-FFF2-40B4-BE49-F238E27FC236}">
                <a16:creationId xmlns:a16="http://schemas.microsoft.com/office/drawing/2014/main" id="{9AB2EA78-AEB3-469B-9025-3B17201A457B}"/>
              </a:ext>
            </a:extLst>
          </p:cNvPr>
          <p:cNvSpPr>
            <a:spLocks noGrp="1"/>
          </p:cNvSpPr>
          <p:nvPr>
            <p:ph type="ctrTitle"/>
          </p:nvPr>
        </p:nvSpPr>
        <p:spPr>
          <a:xfrm>
            <a:off x="8020050" y="1475234"/>
            <a:ext cx="3448050" cy="2901694"/>
          </a:xfrm>
        </p:spPr>
        <p:txBody>
          <a:bodyPr rtlCol="0" anchor="b">
            <a:normAutofit/>
          </a:bodyPr>
          <a:lstStyle/>
          <a:p>
            <a:r>
              <a:rPr lang="en-US" altLang="ja-JP" sz="3600" dirty="0" err="1">
                <a:solidFill>
                  <a:schemeClr val="tx1"/>
                </a:solidFill>
                <a:latin typeface="Meiryo UI" panose="020B0604030504040204" pitchFamily="50" charset="-128"/>
                <a:ea typeface="Meiryo UI" panose="020B0604030504040204" pitchFamily="50" charset="-128"/>
              </a:rPr>
              <a:t>EmoBank</a:t>
            </a:r>
            <a:r>
              <a:rPr lang="ja-JP" altLang="en-US" sz="3600" dirty="0">
                <a:solidFill>
                  <a:schemeClr val="tx1"/>
                </a:solidFill>
                <a:latin typeface="Meiryo UI" panose="020B0604030504040204" pitchFamily="50" charset="-128"/>
                <a:ea typeface="Meiryo UI" panose="020B0604030504040204" pitchFamily="50" charset="-128"/>
              </a:rPr>
              <a:t>データセットを用いた</a:t>
            </a:r>
            <a:r>
              <a:rPr lang="en-US" altLang="ja-JP" sz="3600" dirty="0" err="1">
                <a:solidFill>
                  <a:schemeClr val="tx1"/>
                </a:solidFill>
                <a:latin typeface="Meiryo UI" panose="020B0604030504040204" pitchFamily="50" charset="-128"/>
                <a:ea typeface="Meiryo UI" panose="020B0604030504040204" pitchFamily="50" charset="-128"/>
              </a:rPr>
              <a:t>RoBERTa</a:t>
            </a:r>
            <a:r>
              <a:rPr lang="ja-JP" altLang="en-US" sz="3600" dirty="0">
                <a:solidFill>
                  <a:schemeClr val="tx1"/>
                </a:solidFill>
                <a:latin typeface="Meiryo UI" panose="020B0604030504040204" pitchFamily="50" charset="-128"/>
                <a:ea typeface="Meiryo UI" panose="020B0604030504040204" pitchFamily="50" charset="-128"/>
              </a:rPr>
              <a:t>の転移学習による</a:t>
            </a:r>
            <a:r>
              <a:rPr lang="en-US" altLang="ja-JP" sz="3600" dirty="0">
                <a:solidFill>
                  <a:schemeClr val="tx1"/>
                </a:solidFill>
                <a:latin typeface="Meiryo UI" panose="020B0604030504040204" pitchFamily="50" charset="-128"/>
                <a:ea typeface="Meiryo UI" panose="020B0604030504040204" pitchFamily="50" charset="-128"/>
              </a:rPr>
              <a:t>VAD</a:t>
            </a:r>
            <a:r>
              <a:rPr lang="ja-JP" altLang="en-US" sz="3600" dirty="0">
                <a:solidFill>
                  <a:schemeClr val="tx1"/>
                </a:solidFill>
                <a:latin typeface="Meiryo UI" panose="020B0604030504040204" pitchFamily="50" charset="-128"/>
                <a:ea typeface="Meiryo UI" panose="020B0604030504040204" pitchFamily="50" charset="-128"/>
              </a:rPr>
              <a:t>感情認識モデル</a:t>
            </a:r>
            <a:endParaRPr lang="en-US" altLang="ja-JP" sz="3600" dirty="0">
              <a:solidFill>
                <a:schemeClr val="tx1"/>
              </a:solidFill>
              <a:latin typeface="Meiryo UI" panose="020B0604030504040204" pitchFamily="50" charset="-128"/>
              <a:ea typeface="Meiryo UI" panose="020B0604030504040204" pitchFamily="50" charset="-128"/>
            </a:endParaRPr>
          </a:p>
        </p:txBody>
      </p:sp>
      <p:sp>
        <p:nvSpPr>
          <p:cNvPr id="3" name="サブタイトル 2">
            <a:extLst>
              <a:ext uri="{FF2B5EF4-FFF2-40B4-BE49-F238E27FC236}">
                <a16:creationId xmlns:a16="http://schemas.microsoft.com/office/drawing/2014/main" id="{255E1F2F-E259-4EA8-9FFD-3A10AF541859}"/>
              </a:ext>
            </a:extLst>
          </p:cNvPr>
          <p:cNvSpPr>
            <a:spLocks noGrp="1"/>
          </p:cNvSpPr>
          <p:nvPr>
            <p:ph type="subTitle" idx="1"/>
          </p:nvPr>
        </p:nvSpPr>
        <p:spPr>
          <a:xfrm>
            <a:off x="8127750" y="4608576"/>
            <a:ext cx="3205640" cy="774186"/>
          </a:xfrm>
        </p:spPr>
        <p:txBody>
          <a:bodyPr rtlCol="0" anchor="t">
            <a:normAutofit/>
          </a:bodyPr>
          <a:lstStyle/>
          <a:p>
            <a:pPr rtl="0">
              <a:lnSpc>
                <a:spcPct val="100000"/>
              </a:lnSpc>
            </a:pPr>
            <a:r>
              <a:rPr lang="en-US" altLang="ja-JP" sz="1600" dirty="0">
                <a:latin typeface="Meiryo UI" panose="020B0604030504040204" pitchFamily="50" charset="-128"/>
                <a:ea typeface="Meiryo UI" panose="020B0604030504040204" pitchFamily="50" charset="-128"/>
              </a:rPr>
              <a:t>9LDI1101</a:t>
            </a:r>
          </a:p>
          <a:p>
            <a:pPr rtl="0">
              <a:lnSpc>
                <a:spcPct val="100000"/>
              </a:lnSpc>
            </a:pPr>
            <a:r>
              <a:rPr lang="en-US" altLang="ja-JP" sz="1600" dirty="0">
                <a:latin typeface="Meiryo UI" panose="020B0604030504040204" pitchFamily="50" charset="-128"/>
                <a:ea typeface="Meiryo UI" panose="020B0604030504040204" pitchFamily="50" charset="-128"/>
              </a:rPr>
              <a:t>Siwon Seo</a:t>
            </a:r>
          </a:p>
        </p:txBody>
      </p:sp>
      <p:cxnSp>
        <p:nvCxnSpPr>
          <p:cNvPr id="37" name="直線​​コネクタ(S) 36">
            <a:extLst>
              <a:ext uri="{FF2B5EF4-FFF2-40B4-BE49-F238E27FC236}">
                <a16:creationId xmlns:a16="http://schemas.microsoft.com/office/drawing/2014/main" id="{96D07482-83A3-4451-943C-B469610829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76090" y="4508519"/>
            <a:ext cx="310896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9" name="長方形 38">
            <a:extLst>
              <a:ext uri="{FF2B5EF4-FFF2-40B4-BE49-F238E27FC236}">
                <a16:creationId xmlns:a16="http://schemas.microsoft.com/office/drawing/2014/main" id="{EDC90921-9082-491B-940E-827D679F34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ko-KR" altLang="en-US"/>
          </a:p>
        </p:txBody>
      </p:sp>
    </p:spTree>
    <p:extLst>
      <p:ext uri="{BB962C8B-B14F-4D97-AF65-F5344CB8AC3E}">
        <p14:creationId xmlns:p14="http://schemas.microsoft.com/office/powerpoint/2010/main" val="193143965"/>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9683F60-0946-59BB-A14B-666CC207669D}"/>
              </a:ext>
            </a:extLst>
          </p:cNvPr>
          <p:cNvSpPr>
            <a:spLocks noGrp="1"/>
          </p:cNvSpPr>
          <p:nvPr>
            <p:ph type="title"/>
          </p:nvPr>
        </p:nvSpPr>
        <p:spPr/>
        <p:txBody>
          <a:bodyPr/>
          <a:lstStyle/>
          <a:p>
            <a:r>
              <a:rPr lang="en-US" altLang="ko-KR" dirty="0"/>
              <a:t>VAD</a:t>
            </a:r>
            <a:r>
              <a:rPr lang="ja-JP" altLang="en-US" dirty="0"/>
              <a:t>予測モデル</a:t>
            </a:r>
            <a:endParaRPr lang="ko-KR" altLang="en-US" dirty="0"/>
          </a:p>
        </p:txBody>
      </p:sp>
      <p:sp>
        <p:nvSpPr>
          <p:cNvPr id="3" name="내용 개체 틀 2">
            <a:extLst>
              <a:ext uri="{FF2B5EF4-FFF2-40B4-BE49-F238E27FC236}">
                <a16:creationId xmlns:a16="http://schemas.microsoft.com/office/drawing/2014/main" id="{81ADE60E-C9BE-C0D0-0797-3C9F8E0CB8BB}"/>
              </a:ext>
            </a:extLst>
          </p:cNvPr>
          <p:cNvSpPr>
            <a:spLocks noGrp="1"/>
          </p:cNvSpPr>
          <p:nvPr>
            <p:ph idx="1"/>
          </p:nvPr>
        </p:nvSpPr>
        <p:spPr/>
        <p:txBody>
          <a:bodyPr>
            <a:normAutofit/>
          </a:bodyPr>
          <a:lstStyle/>
          <a:p>
            <a:r>
              <a:rPr lang="en-US" altLang="ja-JP" sz="2800" dirty="0"/>
              <a:t>VA</a:t>
            </a:r>
            <a:r>
              <a:rPr lang="ja-JP" altLang="en-US" sz="2800" dirty="0"/>
              <a:t>から</a:t>
            </a:r>
            <a:r>
              <a:rPr lang="en-US" altLang="ja-JP" sz="2800" dirty="0"/>
              <a:t>D</a:t>
            </a:r>
            <a:r>
              <a:rPr lang="ja-JP" altLang="en-US" sz="2800" dirty="0"/>
              <a:t>を、</a:t>
            </a:r>
            <a:r>
              <a:rPr lang="en-US" altLang="ja-JP" sz="2800" dirty="0"/>
              <a:t>VD</a:t>
            </a:r>
            <a:r>
              <a:rPr lang="ja-JP" altLang="en-US" sz="2800" dirty="0"/>
              <a:t>から</a:t>
            </a:r>
            <a:r>
              <a:rPr lang="en-US" altLang="ja-JP" sz="2800" dirty="0"/>
              <a:t>A</a:t>
            </a:r>
            <a:r>
              <a:rPr lang="ja-JP" altLang="en-US" sz="2800" dirty="0"/>
              <a:t>を、</a:t>
            </a:r>
            <a:r>
              <a:rPr lang="en-US" altLang="ja-JP" sz="2800" dirty="0"/>
              <a:t>AD</a:t>
            </a:r>
            <a:r>
              <a:rPr lang="ja-JP" altLang="en-US" sz="2800" dirty="0"/>
              <a:t>から</a:t>
            </a:r>
            <a:r>
              <a:rPr lang="en-US" altLang="ja-JP" sz="2800" dirty="0"/>
              <a:t>V</a:t>
            </a:r>
            <a:r>
              <a:rPr lang="ja-JP" altLang="en-US" sz="2800" dirty="0"/>
              <a:t>を予測</a:t>
            </a:r>
            <a:endParaRPr lang="en-US" altLang="ja-JP" sz="2800" dirty="0"/>
          </a:p>
          <a:p>
            <a:r>
              <a:rPr lang="en-US" altLang="ko-KR" sz="2800" dirty="0" err="1"/>
              <a:t>XGBoost</a:t>
            </a:r>
            <a:r>
              <a:rPr lang="en-US" altLang="ko-KR" sz="2800" dirty="0"/>
              <a:t> (Extreme Gradient Boosting)</a:t>
            </a:r>
          </a:p>
          <a:p>
            <a:r>
              <a:rPr lang="en-US" altLang="ko-KR" sz="2800" dirty="0"/>
              <a:t>Ensemble</a:t>
            </a:r>
            <a:r>
              <a:rPr lang="ja-JP" altLang="en-US" sz="2800" dirty="0"/>
              <a:t>モデルの中、</a:t>
            </a:r>
            <a:r>
              <a:rPr lang="en-US" altLang="ko-KR" sz="2800" dirty="0"/>
              <a:t>Gradient Tree Boosting</a:t>
            </a:r>
            <a:r>
              <a:rPr lang="ja-JP" altLang="en-US" sz="2800" dirty="0"/>
              <a:t> モデルの改善モデル。</a:t>
            </a:r>
            <a:endParaRPr lang="en-US" altLang="ja-JP" sz="2800" dirty="0"/>
          </a:p>
          <a:p>
            <a:r>
              <a:rPr lang="ja-JP" altLang="en-US" sz="2800" dirty="0"/>
              <a:t>→並列処理でより速い、</a:t>
            </a:r>
            <a:r>
              <a:rPr lang="en-US" altLang="ja-JP" sz="2800" dirty="0"/>
              <a:t>Overfitting</a:t>
            </a:r>
            <a:r>
              <a:rPr lang="ja-JP" altLang="en-US" sz="2800" dirty="0"/>
              <a:t>により強い。→高い精度。</a:t>
            </a:r>
            <a:endParaRPr lang="en-US" altLang="ja-JP" sz="2800" dirty="0"/>
          </a:p>
          <a:p>
            <a:r>
              <a:rPr lang="en-US" altLang="ko-KR" sz="2800" dirty="0"/>
              <a:t>Bayesian Optimization</a:t>
            </a:r>
            <a:r>
              <a:rPr lang="ja-JP" altLang="en-US" sz="2800" dirty="0"/>
              <a:t>で</a:t>
            </a:r>
            <a:r>
              <a:rPr lang="en-US" altLang="ja-JP" sz="2800" dirty="0"/>
              <a:t>Hyper-parameter</a:t>
            </a:r>
            <a:r>
              <a:rPr lang="ja-JP" altLang="en-US" sz="2800" dirty="0"/>
              <a:t>たちの探索。</a:t>
            </a:r>
            <a:endParaRPr lang="ko-KR" altLang="en-US" sz="2800" dirty="0"/>
          </a:p>
        </p:txBody>
      </p:sp>
    </p:spTree>
    <p:extLst>
      <p:ext uri="{BB962C8B-B14F-4D97-AF65-F5344CB8AC3E}">
        <p14:creationId xmlns:p14="http://schemas.microsoft.com/office/powerpoint/2010/main" val="26850336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18CCD99-5576-A5F4-7D30-18484B020C9C}"/>
              </a:ext>
            </a:extLst>
          </p:cNvPr>
          <p:cNvSpPr>
            <a:spLocks noGrp="1"/>
          </p:cNvSpPr>
          <p:nvPr>
            <p:ph type="title"/>
          </p:nvPr>
        </p:nvSpPr>
        <p:spPr/>
        <p:txBody>
          <a:bodyPr/>
          <a:lstStyle/>
          <a:p>
            <a:r>
              <a:rPr lang="en-US" altLang="ko-KR" dirty="0"/>
              <a:t>VAD</a:t>
            </a:r>
            <a:r>
              <a:rPr lang="ja-JP" altLang="en-US" dirty="0"/>
              <a:t>予測モデル </a:t>
            </a:r>
            <a:r>
              <a:rPr lang="en-US" altLang="ja-JP" dirty="0"/>
              <a:t>by </a:t>
            </a:r>
            <a:r>
              <a:rPr lang="en-US" altLang="ja-JP" dirty="0" err="1"/>
              <a:t>XGBoost</a:t>
            </a:r>
            <a:endParaRPr lang="ko-KR" altLang="en-US" dirty="0"/>
          </a:p>
        </p:txBody>
      </p:sp>
      <p:pic>
        <p:nvPicPr>
          <p:cNvPr id="5" name="그림 4">
            <a:extLst>
              <a:ext uri="{FF2B5EF4-FFF2-40B4-BE49-F238E27FC236}">
                <a16:creationId xmlns:a16="http://schemas.microsoft.com/office/drawing/2014/main" id="{1AAE8970-C73B-3BC8-2311-2B9BD612B849}"/>
              </a:ext>
            </a:extLst>
          </p:cNvPr>
          <p:cNvPicPr>
            <a:picLocks noChangeAspect="1"/>
          </p:cNvPicPr>
          <p:nvPr/>
        </p:nvPicPr>
        <p:blipFill rotWithShape="1">
          <a:blip r:embed="rId2"/>
          <a:srcRect l="21250" t="18128" r="36119" b="38363"/>
          <a:stretch/>
        </p:blipFill>
        <p:spPr>
          <a:xfrm>
            <a:off x="1097280" y="2037345"/>
            <a:ext cx="7265523" cy="4170950"/>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C1DD1FF5-8BC6-0824-9645-A86540E689C8}"/>
                  </a:ext>
                </a:extLst>
              </p:cNvPr>
              <p:cNvSpPr txBox="1"/>
              <p:nvPr/>
            </p:nvSpPr>
            <p:spPr>
              <a:xfrm>
                <a:off x="8478253" y="1956663"/>
                <a:ext cx="3120189" cy="4524315"/>
              </a:xfrm>
              <a:prstGeom prst="rect">
                <a:avLst/>
              </a:prstGeom>
              <a:noFill/>
            </p:spPr>
            <p:txBody>
              <a:bodyPr wrap="square" rtlCol="0">
                <a:spAutoFit/>
              </a:bodyPr>
              <a:lstStyle/>
              <a:p>
                <a:r>
                  <a:rPr lang="en-US" altLang="ko-KR" sz="2400" dirty="0"/>
                  <a:t>Predict D from V and A</a:t>
                </a:r>
              </a:p>
              <a:p>
                <a:r>
                  <a:rPr lang="en-US" altLang="ko-KR" sz="2400" dirty="0"/>
                  <a:t>MSE: 0.0426</a:t>
                </a:r>
              </a:p>
              <a:p>
                <a:endParaRPr lang="en-US" altLang="ko-KR" sz="2400" dirty="0"/>
              </a:p>
              <a:p>
                <a:r>
                  <a:rPr lang="en-US" altLang="ko-KR" sz="2400" dirty="0"/>
                  <a:t>Predict A from V and D</a:t>
                </a:r>
              </a:p>
              <a:p>
                <a:r>
                  <a:rPr lang="en-US" altLang="ko-KR" sz="2400" dirty="0"/>
                  <a:t>MSE: 0.0461</a:t>
                </a:r>
              </a:p>
              <a:p>
                <a:endParaRPr lang="en-US" altLang="ko-KR" sz="2400" dirty="0"/>
              </a:p>
              <a:p>
                <a:r>
                  <a:rPr lang="en-US" altLang="ko-KR" sz="2400" dirty="0"/>
                  <a:t>Predict V from A and D</a:t>
                </a:r>
              </a:p>
              <a:p>
                <a:r>
                  <a:rPr lang="en-US" altLang="ko-KR" sz="2400" dirty="0"/>
                  <a:t>MSE</a:t>
                </a:r>
                <a:r>
                  <a:rPr lang="en-US" altLang="ko-KR" sz="2400"/>
                  <a:t>: 0.1060</a:t>
                </a:r>
                <a:endParaRPr lang="en-US" altLang="ko-KR" sz="2400" dirty="0"/>
              </a:p>
              <a:p>
                <a:endParaRPr lang="en-US" altLang="ko-KR" sz="2400" dirty="0"/>
              </a:p>
              <a:p>
                <a:r>
                  <a:rPr lang="en-US" altLang="ko-KR" sz="2400" dirty="0"/>
                  <a:t>Predict </a:t>
                </a:r>
                <a14:m>
                  <m:oMath xmlns:m="http://schemas.openxmlformats.org/officeDocument/2006/math">
                    <m:sSup>
                      <m:sSupPr>
                        <m:ctrlPr>
                          <a:rPr lang="en-US" altLang="ko-KR" sz="2400" b="0" i="1" smtClean="0">
                            <a:latin typeface="Cambria Math" panose="02040503050406030204" pitchFamily="18" charset="0"/>
                          </a:rPr>
                        </m:ctrlPr>
                      </m:sSupPr>
                      <m:e>
                        <m:sSub>
                          <m:sSubPr>
                            <m:ctrlPr>
                              <a:rPr lang="en-US" altLang="ko-KR" sz="2400" i="1">
                                <a:latin typeface="Cambria Math" panose="02040503050406030204" pitchFamily="18" charset="0"/>
                              </a:rPr>
                            </m:ctrlPr>
                          </m:sSubPr>
                          <m:e>
                            <m:r>
                              <a:rPr lang="en-US" altLang="ko-KR" sz="2400" i="1">
                                <a:latin typeface="Cambria Math" panose="02040503050406030204" pitchFamily="18" charset="0"/>
                              </a:rPr>
                              <m:t>(</m:t>
                            </m:r>
                            <m:r>
                              <a:rPr lang="en-US" altLang="ko-KR" sz="2400" i="1">
                                <a:latin typeface="Cambria Math" panose="02040503050406030204" pitchFamily="18" charset="0"/>
                              </a:rPr>
                              <m:t>𝑉</m:t>
                            </m:r>
                          </m:e>
                          <m:sub>
                            <m:r>
                              <a:rPr lang="en-US" altLang="ko-KR" sz="2400" i="1">
                                <a:latin typeface="Cambria Math" panose="02040503050406030204" pitchFamily="18" charset="0"/>
                              </a:rPr>
                              <m:t>𝑖</m:t>
                            </m:r>
                          </m:sub>
                        </m:sSub>
                        <m:r>
                          <a:rPr lang="en-US" altLang="ko-KR" sz="2400" i="1">
                            <a:latin typeface="Cambria Math" panose="02040503050406030204" pitchFamily="18" charset="0"/>
                          </a:rPr>
                          <m:t>−</m:t>
                        </m:r>
                        <m:acc>
                          <m:accPr>
                            <m:chr m:val="̅"/>
                            <m:ctrlPr>
                              <a:rPr lang="en-US" altLang="ko-KR" sz="2400" i="1">
                                <a:latin typeface="Cambria Math" panose="02040503050406030204" pitchFamily="18" charset="0"/>
                              </a:rPr>
                            </m:ctrlPr>
                          </m:accPr>
                          <m:e>
                            <m:r>
                              <a:rPr lang="en-US" altLang="ko-KR" sz="2400" i="1">
                                <a:latin typeface="Cambria Math" panose="02040503050406030204" pitchFamily="18" charset="0"/>
                              </a:rPr>
                              <m:t>𝑉</m:t>
                            </m:r>
                          </m:e>
                        </m:acc>
                        <m:r>
                          <a:rPr lang="en-US" altLang="ko-KR" sz="2400" i="1">
                            <a:latin typeface="Cambria Math" panose="02040503050406030204" pitchFamily="18" charset="0"/>
                          </a:rPr>
                          <m:t>)</m:t>
                        </m:r>
                      </m:e>
                      <m:sup>
                        <m:r>
                          <a:rPr lang="en-US" altLang="ko-KR" sz="2400" b="0" i="1" smtClean="0">
                            <a:latin typeface="Cambria Math" panose="02040503050406030204" pitchFamily="18" charset="0"/>
                          </a:rPr>
                          <m:t>2</m:t>
                        </m:r>
                      </m:sup>
                    </m:sSup>
                  </m:oMath>
                </a14:m>
                <a:r>
                  <a:rPr lang="en-US" altLang="ko-KR" sz="2400" dirty="0"/>
                  <a:t>from A and D</a:t>
                </a:r>
              </a:p>
              <a:p>
                <a:r>
                  <a:rPr lang="en-US" altLang="ko-KR" sz="2400" dirty="0"/>
                  <a:t>MSE: 0.0475</a:t>
                </a:r>
                <a:endParaRPr lang="ko-KR" altLang="en-US" sz="2400" dirty="0"/>
              </a:p>
            </p:txBody>
          </p:sp>
        </mc:Choice>
        <mc:Fallback xmlns="">
          <p:sp>
            <p:nvSpPr>
              <p:cNvPr id="6" name="TextBox 5">
                <a:extLst>
                  <a:ext uri="{FF2B5EF4-FFF2-40B4-BE49-F238E27FC236}">
                    <a16:creationId xmlns:a16="http://schemas.microsoft.com/office/drawing/2014/main" id="{C1DD1FF5-8BC6-0824-9645-A86540E689C8}"/>
                  </a:ext>
                </a:extLst>
              </p:cNvPr>
              <p:cNvSpPr txBox="1">
                <a:spLocks noRot="1" noChangeAspect="1" noMove="1" noResize="1" noEditPoints="1" noAdjustHandles="1" noChangeArrowheads="1" noChangeShapeType="1" noTextEdit="1"/>
              </p:cNvSpPr>
              <p:nvPr/>
            </p:nvSpPr>
            <p:spPr>
              <a:xfrm>
                <a:off x="8478253" y="1956663"/>
                <a:ext cx="3120189" cy="4524315"/>
              </a:xfrm>
              <a:prstGeom prst="rect">
                <a:avLst/>
              </a:prstGeom>
              <a:blipFill>
                <a:blip r:embed="rId3"/>
                <a:stretch>
                  <a:fillRect l="-3125" t="-943" r="-3516" b="-2291"/>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5116254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6467DE8-0DC4-3171-B842-1661575C2B56}"/>
              </a:ext>
            </a:extLst>
          </p:cNvPr>
          <p:cNvSpPr>
            <a:spLocks noGrp="1"/>
          </p:cNvSpPr>
          <p:nvPr>
            <p:ph type="title"/>
          </p:nvPr>
        </p:nvSpPr>
        <p:spPr/>
        <p:txBody>
          <a:bodyPr/>
          <a:lstStyle/>
          <a:p>
            <a:r>
              <a:rPr kumimoji="1" lang="en-US" altLang="ja-JP" dirty="0" err="1"/>
              <a:t>RoBERTa</a:t>
            </a:r>
            <a:endParaRPr kumimoji="1" lang="ja-JP" altLang="en-US" dirty="0"/>
          </a:p>
        </p:txBody>
      </p:sp>
      <p:sp>
        <p:nvSpPr>
          <p:cNvPr id="3" name="コンテンツ プレースホルダー 2">
            <a:extLst>
              <a:ext uri="{FF2B5EF4-FFF2-40B4-BE49-F238E27FC236}">
                <a16:creationId xmlns:a16="http://schemas.microsoft.com/office/drawing/2014/main" id="{90A76CB1-E0B2-55D4-FF20-27A20FF89444}"/>
              </a:ext>
            </a:extLst>
          </p:cNvPr>
          <p:cNvSpPr>
            <a:spLocks noGrp="1"/>
          </p:cNvSpPr>
          <p:nvPr>
            <p:ph idx="1"/>
          </p:nvPr>
        </p:nvSpPr>
        <p:spPr>
          <a:xfrm>
            <a:off x="1097280" y="2108201"/>
            <a:ext cx="10058400" cy="3754717"/>
          </a:xfrm>
        </p:spPr>
        <p:txBody>
          <a:bodyPr>
            <a:normAutofit/>
          </a:bodyPr>
          <a:lstStyle/>
          <a:p>
            <a:r>
              <a:rPr kumimoji="1" lang="en-US" altLang="ja-JP" sz="3200" dirty="0"/>
              <a:t>BERT</a:t>
            </a:r>
            <a:r>
              <a:rPr kumimoji="1" lang="ja-JP" altLang="en-US" sz="3200" dirty="0"/>
              <a:t>の改善モデル。</a:t>
            </a:r>
            <a:endParaRPr kumimoji="1" lang="en-US" altLang="ja-JP" sz="3200" dirty="0"/>
          </a:p>
          <a:p>
            <a:pPr>
              <a:buFont typeface="Wingdings" panose="05000000000000000000" pitchFamily="2" charset="2"/>
              <a:buChar char="n"/>
            </a:pPr>
            <a:r>
              <a:rPr kumimoji="1" lang="ja-JP" altLang="en-US" sz="3200" dirty="0"/>
              <a:t>静的マスキング </a:t>
            </a:r>
            <a:r>
              <a:rPr kumimoji="1" lang="en-US" altLang="ja-JP" sz="3200" dirty="0"/>
              <a:t>(</a:t>
            </a:r>
            <a:r>
              <a:rPr lang="ja-JP" altLang="en-US" sz="3200" dirty="0"/>
              <a:t>単語を</a:t>
            </a:r>
            <a:r>
              <a:rPr kumimoji="1" lang="en-US" altLang="ja-JP" sz="3200" dirty="0"/>
              <a:t>[</a:t>
            </a:r>
            <a:r>
              <a:rPr lang="en-US" altLang="ja-JP" sz="3200" dirty="0"/>
              <a:t>MASK]</a:t>
            </a:r>
            <a:r>
              <a:rPr lang="ja-JP" altLang="en-US" sz="3200" dirty="0"/>
              <a:t>に変えない）</a:t>
            </a:r>
            <a:endParaRPr kumimoji="1" lang="en-US" altLang="ja-JP" sz="3200" dirty="0"/>
          </a:p>
          <a:p>
            <a:pPr>
              <a:buFont typeface="Wingdings" panose="05000000000000000000" pitchFamily="2" charset="2"/>
              <a:buChar char="n"/>
            </a:pPr>
            <a:r>
              <a:rPr lang="en-US" altLang="ja-JP" sz="3200" dirty="0"/>
              <a:t>NSP</a:t>
            </a:r>
            <a:r>
              <a:rPr lang="ja-JP" altLang="en-US" sz="3200" dirty="0"/>
              <a:t>作業の削除</a:t>
            </a:r>
            <a:endParaRPr lang="en-US" altLang="ja-JP" sz="3200" dirty="0"/>
          </a:p>
          <a:p>
            <a:pPr>
              <a:buFont typeface="Wingdings" panose="05000000000000000000" pitchFamily="2" charset="2"/>
              <a:buChar char="n"/>
            </a:pPr>
            <a:r>
              <a:rPr kumimoji="1" lang="ja-JP" altLang="en-US" sz="3200" dirty="0"/>
              <a:t>より大きい</a:t>
            </a:r>
            <a:r>
              <a:rPr kumimoji="1" lang="en-US" altLang="ja-JP" sz="3200" dirty="0"/>
              <a:t>Batch</a:t>
            </a:r>
            <a:r>
              <a:rPr lang="ko-KR" altLang="en-US" sz="3200" dirty="0"/>
              <a:t> </a:t>
            </a:r>
            <a:r>
              <a:rPr lang="en-US" altLang="ko-KR" sz="3200" dirty="0"/>
              <a:t>size</a:t>
            </a:r>
          </a:p>
          <a:p>
            <a:pPr>
              <a:buFont typeface="Wingdings" panose="05000000000000000000" pitchFamily="2" charset="2"/>
              <a:buChar char="n"/>
            </a:pPr>
            <a:r>
              <a:rPr kumimoji="1" lang="ja-JP" altLang="en-US" sz="3200" dirty="0"/>
              <a:t>より多い訓練データ</a:t>
            </a:r>
            <a:r>
              <a:rPr kumimoji="1" lang="en-US" altLang="ja-JP" sz="1800" dirty="0"/>
              <a:t>(BOOKCORPUS, CC-NEWS, OPENWEBTEXT, STORIES </a:t>
            </a:r>
            <a:r>
              <a:rPr kumimoji="1" lang="ja-JP" altLang="en-US" sz="1800" dirty="0"/>
              <a:t>等</a:t>
            </a:r>
            <a:r>
              <a:rPr kumimoji="1" lang="en-US" altLang="ja-JP" sz="1800" dirty="0"/>
              <a:t>)</a:t>
            </a:r>
          </a:p>
        </p:txBody>
      </p:sp>
      <p:sp>
        <p:nvSpPr>
          <p:cNvPr id="4" name="テキスト ボックス 3">
            <a:extLst>
              <a:ext uri="{FF2B5EF4-FFF2-40B4-BE49-F238E27FC236}">
                <a16:creationId xmlns:a16="http://schemas.microsoft.com/office/drawing/2014/main" id="{854E855A-75EB-9AC4-FE2E-B2864923867D}"/>
              </a:ext>
            </a:extLst>
          </p:cNvPr>
          <p:cNvSpPr txBox="1"/>
          <p:nvPr/>
        </p:nvSpPr>
        <p:spPr>
          <a:xfrm>
            <a:off x="1097280" y="5943600"/>
            <a:ext cx="10058400" cy="461665"/>
          </a:xfrm>
          <a:prstGeom prst="rect">
            <a:avLst/>
          </a:prstGeom>
          <a:noFill/>
        </p:spPr>
        <p:txBody>
          <a:bodyPr wrap="square" rtlCol="0">
            <a:spAutoFit/>
          </a:bodyPr>
          <a:lstStyle/>
          <a:p>
            <a:r>
              <a:rPr kumimoji="1" lang="en-US" altLang="ja-JP" sz="1200" dirty="0"/>
              <a:t>Y. Liu, M. Ott, N. Goyal, J. Du, M. Joshi, D. Chen, O. Levy, M. Lewis, L. </a:t>
            </a:r>
            <a:r>
              <a:rPr kumimoji="1" lang="en-US" altLang="ja-JP" sz="1200" dirty="0" err="1"/>
              <a:t>Zettlemoyer</a:t>
            </a:r>
            <a:r>
              <a:rPr kumimoji="1" lang="en-US" altLang="ja-JP" sz="1200" dirty="0"/>
              <a:t>, and V. </a:t>
            </a:r>
            <a:r>
              <a:rPr kumimoji="1" lang="en-US" altLang="ja-JP" sz="1200" dirty="0" err="1"/>
              <a:t>Stoyanov</a:t>
            </a:r>
            <a:r>
              <a:rPr kumimoji="1" lang="en-US" altLang="ja-JP" sz="1200" dirty="0"/>
              <a:t>, "</a:t>
            </a:r>
            <a:r>
              <a:rPr kumimoji="1" lang="en-US" altLang="ja-JP" sz="1200" dirty="0" err="1"/>
              <a:t>RoBERTa</a:t>
            </a:r>
            <a:r>
              <a:rPr kumimoji="1" lang="en-US" altLang="ja-JP" sz="1200" dirty="0"/>
              <a:t>: A Robustly Optimized BERT Pretraining Approach," </a:t>
            </a:r>
            <a:r>
              <a:rPr kumimoji="1" lang="en-US" altLang="ja-JP" sz="1200" dirty="0" err="1"/>
              <a:t>arXiv</a:t>
            </a:r>
            <a:r>
              <a:rPr kumimoji="1" lang="en-US" altLang="ja-JP" sz="1200" dirty="0"/>
              <a:t> preprint arXiv:1907.11692, 2019. [Online]. Available: https://arxiv.org/abs/1907.11692</a:t>
            </a:r>
            <a:endParaRPr kumimoji="1" lang="ja-JP" altLang="en-US" sz="1200" dirty="0"/>
          </a:p>
        </p:txBody>
      </p:sp>
    </p:spTree>
    <p:extLst>
      <p:ext uri="{BB962C8B-B14F-4D97-AF65-F5344CB8AC3E}">
        <p14:creationId xmlns:p14="http://schemas.microsoft.com/office/powerpoint/2010/main" val="31457141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FA0291A-1381-6052-4F6E-8C53C423263D}"/>
              </a:ext>
            </a:extLst>
          </p:cNvPr>
          <p:cNvSpPr>
            <a:spLocks noGrp="1"/>
          </p:cNvSpPr>
          <p:nvPr>
            <p:ph type="title"/>
          </p:nvPr>
        </p:nvSpPr>
        <p:spPr/>
        <p:txBody>
          <a:bodyPr/>
          <a:lstStyle/>
          <a:p>
            <a:r>
              <a:rPr lang="en-US" altLang="ko-KR" dirty="0" err="1"/>
              <a:t>RoBERTa</a:t>
            </a:r>
            <a:r>
              <a:rPr lang="en-US" altLang="ko-KR" dirty="0"/>
              <a:t> </a:t>
            </a:r>
            <a:r>
              <a:rPr lang="ja-JP" altLang="en-US" dirty="0"/>
              <a:t>の </a:t>
            </a:r>
            <a:r>
              <a:rPr lang="en-US" altLang="ja-JP" dirty="0" err="1"/>
              <a:t>Subword</a:t>
            </a:r>
            <a:r>
              <a:rPr lang="en-US" altLang="ja-JP" dirty="0"/>
              <a:t> Tokenizer</a:t>
            </a:r>
            <a:endParaRPr lang="ko-KR" altLang="en-US" dirty="0"/>
          </a:p>
        </p:txBody>
      </p:sp>
      <p:sp>
        <p:nvSpPr>
          <p:cNvPr id="3" name="내용 개체 틀 2">
            <a:extLst>
              <a:ext uri="{FF2B5EF4-FFF2-40B4-BE49-F238E27FC236}">
                <a16:creationId xmlns:a16="http://schemas.microsoft.com/office/drawing/2014/main" id="{604EB7D0-6A93-6A58-9E19-7FC381B58E13}"/>
              </a:ext>
            </a:extLst>
          </p:cNvPr>
          <p:cNvSpPr>
            <a:spLocks noGrp="1"/>
          </p:cNvSpPr>
          <p:nvPr>
            <p:ph idx="1"/>
          </p:nvPr>
        </p:nvSpPr>
        <p:spPr/>
        <p:txBody>
          <a:bodyPr>
            <a:normAutofit/>
          </a:bodyPr>
          <a:lstStyle/>
          <a:p>
            <a:r>
              <a:rPr lang="en-US" altLang="ko-KR" sz="3200" dirty="0"/>
              <a:t>I am a student of Tokai.</a:t>
            </a:r>
          </a:p>
          <a:p>
            <a:r>
              <a:rPr lang="en-US" altLang="ko-KR" sz="3200" dirty="0"/>
              <a:t>['I', '</a:t>
            </a:r>
            <a:r>
              <a:rPr lang="en-US" altLang="ko-KR" sz="3200" dirty="0" err="1"/>
              <a:t>Ġam</a:t>
            </a:r>
            <a:r>
              <a:rPr lang="en-US" altLang="ko-KR" sz="3200" dirty="0"/>
              <a:t>', '</a:t>
            </a:r>
            <a:r>
              <a:rPr lang="en-US" altLang="ko-KR" sz="3200" dirty="0" err="1"/>
              <a:t>Ġa</a:t>
            </a:r>
            <a:r>
              <a:rPr lang="en-US" altLang="ko-KR" sz="3200" dirty="0"/>
              <a:t>', '</a:t>
            </a:r>
            <a:r>
              <a:rPr lang="en-US" altLang="ko-KR" sz="3200" dirty="0" err="1"/>
              <a:t>Ġstudent</a:t>
            </a:r>
            <a:r>
              <a:rPr lang="en-US" altLang="ko-KR" sz="3200" dirty="0"/>
              <a:t>', '</a:t>
            </a:r>
            <a:r>
              <a:rPr lang="en-US" altLang="ko-KR" sz="3200" dirty="0" err="1"/>
              <a:t>Ġof</a:t>
            </a:r>
            <a:r>
              <a:rPr lang="en-US" altLang="ko-KR" sz="3200" dirty="0"/>
              <a:t>', '</a:t>
            </a:r>
            <a:r>
              <a:rPr lang="en-US" altLang="ko-KR" sz="3200" dirty="0" err="1"/>
              <a:t>ĠTok</a:t>
            </a:r>
            <a:r>
              <a:rPr lang="en-US" altLang="ko-KR" sz="3200" dirty="0"/>
              <a:t>', 'ai', '.’]</a:t>
            </a:r>
          </a:p>
          <a:p>
            <a:endParaRPr lang="en-US" altLang="ko-KR" sz="3200" dirty="0"/>
          </a:p>
          <a:p>
            <a:r>
              <a:rPr lang="en-US" altLang="ko-KR" sz="4400" dirty="0"/>
              <a:t>BPE</a:t>
            </a:r>
          </a:p>
          <a:p>
            <a:pPr marL="0" indent="0">
              <a:buNone/>
            </a:pPr>
            <a:endParaRPr lang="en-US" altLang="ko-KR" sz="3200" dirty="0"/>
          </a:p>
        </p:txBody>
      </p:sp>
      <p:pic>
        <p:nvPicPr>
          <p:cNvPr id="5" name="그림 4">
            <a:extLst>
              <a:ext uri="{FF2B5EF4-FFF2-40B4-BE49-F238E27FC236}">
                <a16:creationId xmlns:a16="http://schemas.microsoft.com/office/drawing/2014/main" id="{86AC5268-4C77-416B-F145-0D6B1555D6D4}"/>
              </a:ext>
            </a:extLst>
          </p:cNvPr>
          <p:cNvPicPr>
            <a:picLocks noChangeAspect="1"/>
          </p:cNvPicPr>
          <p:nvPr/>
        </p:nvPicPr>
        <p:blipFill rotWithShape="1">
          <a:blip r:embed="rId2"/>
          <a:srcRect l="26148" t="81198" r="61714" b="6067"/>
          <a:stretch/>
        </p:blipFill>
        <p:spPr>
          <a:xfrm>
            <a:off x="8813173" y="3972772"/>
            <a:ext cx="2342507" cy="1896320"/>
          </a:xfrm>
          <a:prstGeom prst="rect">
            <a:avLst/>
          </a:prstGeom>
        </p:spPr>
      </p:pic>
    </p:spTree>
    <p:extLst>
      <p:ext uri="{BB962C8B-B14F-4D97-AF65-F5344CB8AC3E}">
        <p14:creationId xmlns:p14="http://schemas.microsoft.com/office/powerpoint/2010/main" val="14335822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435D49F-5D6A-250A-5B0E-D999C1544EEC}"/>
              </a:ext>
            </a:extLst>
          </p:cNvPr>
          <p:cNvSpPr>
            <a:spLocks noGrp="1"/>
          </p:cNvSpPr>
          <p:nvPr>
            <p:ph type="title"/>
          </p:nvPr>
        </p:nvSpPr>
        <p:spPr/>
        <p:txBody>
          <a:bodyPr/>
          <a:lstStyle/>
          <a:p>
            <a:r>
              <a:rPr lang="ja-JP" altLang="en-US" dirty="0"/>
              <a:t>前処理と</a:t>
            </a:r>
            <a:r>
              <a:rPr lang="en-US" altLang="ko-KR" dirty="0"/>
              <a:t>Tokenize </a:t>
            </a:r>
            <a:r>
              <a:rPr lang="en-US" altLang="ko-KR" dirty="0" err="1"/>
              <a:t>fuction</a:t>
            </a:r>
            <a:r>
              <a:rPr lang="ja-JP" altLang="en-US" dirty="0"/>
              <a:t>の作成</a:t>
            </a:r>
            <a:endParaRPr lang="ko-KR" altLang="en-US" dirty="0"/>
          </a:p>
        </p:txBody>
      </p:sp>
      <p:pic>
        <p:nvPicPr>
          <p:cNvPr id="5" name="그림 4">
            <a:extLst>
              <a:ext uri="{FF2B5EF4-FFF2-40B4-BE49-F238E27FC236}">
                <a16:creationId xmlns:a16="http://schemas.microsoft.com/office/drawing/2014/main" id="{4C91753E-586D-B378-18A9-ADD8AA00907F}"/>
              </a:ext>
            </a:extLst>
          </p:cNvPr>
          <p:cNvPicPr>
            <a:picLocks noChangeAspect="1"/>
          </p:cNvPicPr>
          <p:nvPr/>
        </p:nvPicPr>
        <p:blipFill rotWithShape="1">
          <a:blip r:embed="rId2"/>
          <a:srcRect l="21150" t="12133" r="39558" b="34934"/>
          <a:stretch/>
        </p:blipFill>
        <p:spPr>
          <a:xfrm>
            <a:off x="1097280" y="2236537"/>
            <a:ext cx="5146001" cy="3899567"/>
          </a:xfrm>
          <a:prstGeom prst="rect">
            <a:avLst/>
          </a:prstGeom>
        </p:spPr>
      </p:pic>
      <p:pic>
        <p:nvPicPr>
          <p:cNvPr id="7" name="그림 6">
            <a:extLst>
              <a:ext uri="{FF2B5EF4-FFF2-40B4-BE49-F238E27FC236}">
                <a16:creationId xmlns:a16="http://schemas.microsoft.com/office/drawing/2014/main" id="{9FE129A9-4608-6AA7-1BB3-5FB9024F5D2D}"/>
              </a:ext>
            </a:extLst>
          </p:cNvPr>
          <p:cNvPicPr>
            <a:picLocks noChangeAspect="1"/>
          </p:cNvPicPr>
          <p:nvPr/>
        </p:nvPicPr>
        <p:blipFill rotWithShape="1">
          <a:blip r:embed="rId3"/>
          <a:srcRect l="18224" t="51930" r="56513" b="41637"/>
          <a:stretch/>
        </p:blipFill>
        <p:spPr>
          <a:xfrm>
            <a:off x="6352355" y="2236538"/>
            <a:ext cx="4881444" cy="699167"/>
          </a:xfrm>
          <a:prstGeom prst="rect">
            <a:avLst/>
          </a:prstGeom>
        </p:spPr>
      </p:pic>
      <p:pic>
        <p:nvPicPr>
          <p:cNvPr id="9" name="그림 8">
            <a:extLst>
              <a:ext uri="{FF2B5EF4-FFF2-40B4-BE49-F238E27FC236}">
                <a16:creationId xmlns:a16="http://schemas.microsoft.com/office/drawing/2014/main" id="{1356A7F0-D0AC-851B-6218-01F3A66BEBF6}"/>
              </a:ext>
            </a:extLst>
          </p:cNvPr>
          <p:cNvPicPr>
            <a:picLocks noChangeAspect="1"/>
          </p:cNvPicPr>
          <p:nvPr/>
        </p:nvPicPr>
        <p:blipFill rotWithShape="1">
          <a:blip r:embed="rId4"/>
          <a:srcRect l="16974" t="64678" r="55921" b="32164"/>
          <a:stretch/>
        </p:blipFill>
        <p:spPr>
          <a:xfrm>
            <a:off x="6352355" y="4080532"/>
            <a:ext cx="5568973" cy="364958"/>
          </a:xfrm>
          <a:prstGeom prst="rect">
            <a:avLst/>
          </a:prstGeom>
        </p:spPr>
      </p:pic>
      <p:pic>
        <p:nvPicPr>
          <p:cNvPr id="11" name="그림 10">
            <a:extLst>
              <a:ext uri="{FF2B5EF4-FFF2-40B4-BE49-F238E27FC236}">
                <a16:creationId xmlns:a16="http://schemas.microsoft.com/office/drawing/2014/main" id="{F517B345-60BC-3B91-1251-490D266039C7}"/>
              </a:ext>
            </a:extLst>
          </p:cNvPr>
          <p:cNvPicPr>
            <a:picLocks noChangeAspect="1"/>
          </p:cNvPicPr>
          <p:nvPr/>
        </p:nvPicPr>
        <p:blipFill rotWithShape="1">
          <a:blip r:embed="rId5"/>
          <a:srcRect l="16842" t="75555" r="63596" b="22807"/>
          <a:stretch/>
        </p:blipFill>
        <p:spPr>
          <a:xfrm>
            <a:off x="6352355" y="5590318"/>
            <a:ext cx="5353953" cy="252090"/>
          </a:xfrm>
          <a:prstGeom prst="rect">
            <a:avLst/>
          </a:prstGeom>
        </p:spPr>
      </p:pic>
      <p:pic>
        <p:nvPicPr>
          <p:cNvPr id="12" name="그림 11">
            <a:extLst>
              <a:ext uri="{FF2B5EF4-FFF2-40B4-BE49-F238E27FC236}">
                <a16:creationId xmlns:a16="http://schemas.microsoft.com/office/drawing/2014/main" id="{A622F146-2E61-06FD-0C5B-4392890DA41F}"/>
              </a:ext>
            </a:extLst>
          </p:cNvPr>
          <p:cNvPicPr>
            <a:picLocks noChangeAspect="1"/>
          </p:cNvPicPr>
          <p:nvPr/>
        </p:nvPicPr>
        <p:blipFill rotWithShape="1">
          <a:blip r:embed="rId5"/>
          <a:srcRect l="36404" t="75555" r="48292" b="22807"/>
          <a:stretch/>
        </p:blipFill>
        <p:spPr>
          <a:xfrm>
            <a:off x="6352355" y="5842408"/>
            <a:ext cx="4188711" cy="252090"/>
          </a:xfrm>
          <a:prstGeom prst="rect">
            <a:avLst/>
          </a:prstGeom>
        </p:spPr>
      </p:pic>
    </p:spTree>
    <p:extLst>
      <p:ext uri="{BB962C8B-B14F-4D97-AF65-F5344CB8AC3E}">
        <p14:creationId xmlns:p14="http://schemas.microsoft.com/office/powerpoint/2010/main" val="37946062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3692FF1-321F-0B41-6710-EA8433C4B0FC}"/>
              </a:ext>
            </a:extLst>
          </p:cNvPr>
          <p:cNvSpPr>
            <a:spLocks noGrp="1"/>
          </p:cNvSpPr>
          <p:nvPr>
            <p:ph type="title"/>
          </p:nvPr>
        </p:nvSpPr>
        <p:spPr/>
        <p:txBody>
          <a:bodyPr/>
          <a:lstStyle/>
          <a:p>
            <a:r>
              <a:rPr lang="en-US" altLang="ko-KR" dirty="0"/>
              <a:t>Transformer’s Encoder</a:t>
            </a:r>
            <a:endParaRPr lang="ko-KR" altLang="en-US" dirty="0"/>
          </a:p>
        </p:txBody>
      </p:sp>
      <p:grpSp>
        <p:nvGrpSpPr>
          <p:cNvPr id="54" name="그룹 53">
            <a:extLst>
              <a:ext uri="{FF2B5EF4-FFF2-40B4-BE49-F238E27FC236}">
                <a16:creationId xmlns:a16="http://schemas.microsoft.com/office/drawing/2014/main" id="{3A0FBBE8-C9FD-A80C-3C5C-1511E46B60F9}"/>
              </a:ext>
            </a:extLst>
          </p:cNvPr>
          <p:cNvGrpSpPr/>
          <p:nvPr/>
        </p:nvGrpSpPr>
        <p:grpSpPr>
          <a:xfrm>
            <a:off x="3198438" y="1941755"/>
            <a:ext cx="5795124" cy="4470739"/>
            <a:chOff x="3867449" y="2269864"/>
            <a:chExt cx="4004040" cy="3508620"/>
          </a:xfrm>
        </p:grpSpPr>
        <p:sp>
          <p:nvSpPr>
            <p:cNvPr id="29" name="사각형: 둥근 모서리 28">
              <a:extLst>
                <a:ext uri="{FF2B5EF4-FFF2-40B4-BE49-F238E27FC236}">
                  <a16:creationId xmlns:a16="http://schemas.microsoft.com/office/drawing/2014/main" id="{7C0A1753-4507-03A4-089F-C1772C218B94}"/>
                </a:ext>
              </a:extLst>
            </p:cNvPr>
            <p:cNvSpPr/>
            <p:nvPr/>
          </p:nvSpPr>
          <p:spPr>
            <a:xfrm>
              <a:off x="4851191" y="2417502"/>
              <a:ext cx="2052637" cy="2281236"/>
            </a:xfrm>
            <a:prstGeom prst="roundRect">
              <a:avLst>
                <a:gd name="adj" fmla="val 9420"/>
              </a:avLst>
            </a:prstGeom>
            <a:solidFill>
              <a:srgbClr val="E7E6E6"/>
            </a:solidFill>
            <a:ln w="12700" cap="flat" cmpd="sng" algn="ctr">
              <a:solidFill>
                <a:srgbClr val="ED7D31"/>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ko-KR" altLang="en-US" sz="1400" b="0" i="0" u="none" strike="noStrike" kern="0" cap="none" spc="0" normalizeH="0" baseline="0" noProof="0">
                <a:ln>
                  <a:noFill/>
                </a:ln>
                <a:solidFill>
                  <a:prstClr val="white"/>
                </a:solidFill>
                <a:effectLst/>
                <a:uLnTx/>
                <a:uFillTx/>
                <a:latin typeface="Calibri" panose="020F0502020204030204"/>
                <a:ea typeface="맑은 고딕" panose="020B0503020000020004" pitchFamily="50" charset="-127"/>
                <a:cs typeface="+mn-cs"/>
              </a:endParaRPr>
            </a:p>
          </p:txBody>
        </p:sp>
        <p:sp>
          <p:nvSpPr>
            <p:cNvPr id="30" name="직사각형 29">
              <a:extLst>
                <a:ext uri="{FF2B5EF4-FFF2-40B4-BE49-F238E27FC236}">
                  <a16:creationId xmlns:a16="http://schemas.microsoft.com/office/drawing/2014/main" id="{4220C2E0-ED12-2993-1A71-D6EA0E4EB6B0}"/>
                </a:ext>
              </a:extLst>
            </p:cNvPr>
            <p:cNvSpPr/>
            <p:nvPr/>
          </p:nvSpPr>
          <p:spPr>
            <a:xfrm>
              <a:off x="5108368" y="4836856"/>
              <a:ext cx="1543050" cy="164306"/>
            </a:xfrm>
            <a:prstGeom prst="rect">
              <a:avLst/>
            </a:prstGeom>
            <a:gradFill flip="none" rotWithShape="1">
              <a:gsLst>
                <a:gs pos="21390">
                  <a:srgbClr val="E7E6E6">
                    <a:lumMod val="75000"/>
                  </a:srgbClr>
                </a:gs>
                <a:gs pos="46000">
                  <a:srgbClr val="858688"/>
                </a:gs>
                <a:gs pos="0">
                  <a:srgbClr val="4472C4">
                    <a:lumMod val="5000"/>
                    <a:lumOff val="95000"/>
                  </a:srgbClr>
                </a:gs>
                <a:gs pos="100000">
                  <a:sysClr val="windowText" lastClr="000000"/>
                </a:gs>
              </a:gsLst>
              <a:lin ang="0" scaled="1"/>
              <a:tileRect/>
            </a:gradFill>
            <a:ln w="3175" cap="flat" cmpd="sng" algn="ctr">
              <a:solidFill>
                <a:srgbClr val="4472C4">
                  <a:shade val="15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ko-KR" sz="14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rPr>
                <a:t>Positional Encoding</a:t>
              </a:r>
              <a:endParaRPr kumimoji="0" lang="ko-KR" altLang="en-US" sz="14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endParaRPr>
            </a:p>
          </p:txBody>
        </p:sp>
        <p:sp>
          <p:nvSpPr>
            <p:cNvPr id="31" name="직사각형 30">
              <a:extLst>
                <a:ext uri="{FF2B5EF4-FFF2-40B4-BE49-F238E27FC236}">
                  <a16:creationId xmlns:a16="http://schemas.microsoft.com/office/drawing/2014/main" id="{12687777-3A29-4207-E410-E368D8B42352}"/>
                </a:ext>
              </a:extLst>
            </p:cNvPr>
            <p:cNvSpPr/>
            <p:nvPr/>
          </p:nvSpPr>
          <p:spPr>
            <a:xfrm>
              <a:off x="5108368" y="5213094"/>
              <a:ext cx="1543050" cy="164306"/>
            </a:xfrm>
            <a:prstGeom prst="rect">
              <a:avLst/>
            </a:prstGeom>
            <a:solidFill>
              <a:srgbClr val="4472C4"/>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ko-KR" sz="14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rPr>
                <a:t>Embedding</a:t>
              </a:r>
              <a:endParaRPr kumimoji="0" lang="ko-KR" altLang="en-US" sz="14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endParaRPr>
            </a:p>
          </p:txBody>
        </p:sp>
        <p:sp>
          <p:nvSpPr>
            <p:cNvPr id="32" name="TextBox 31">
              <a:extLst>
                <a:ext uri="{FF2B5EF4-FFF2-40B4-BE49-F238E27FC236}">
                  <a16:creationId xmlns:a16="http://schemas.microsoft.com/office/drawing/2014/main" id="{8674F932-BA07-05BF-9AD8-356D5440231B}"/>
                </a:ext>
              </a:extLst>
            </p:cNvPr>
            <p:cNvSpPr txBox="1"/>
            <p:nvPr/>
          </p:nvSpPr>
          <p:spPr>
            <a:xfrm>
              <a:off x="5108368" y="5536942"/>
              <a:ext cx="1543050" cy="241542"/>
            </a:xfrm>
            <a:prstGeom prst="rect">
              <a:avLst/>
            </a:prstGeom>
            <a:noFill/>
          </p:spPr>
          <p:txBody>
            <a:bodyPr wrap="square" rtlCol="0">
              <a:spAutoFit/>
            </a:bodyPr>
            <a:lstStyle/>
            <a:p>
              <a:pPr algn="ctr" defTabSz="457200"/>
              <a:r>
                <a:rPr lang="en-US" altLang="ko-KR" sz="1400" dirty="0">
                  <a:solidFill>
                    <a:prstClr val="black"/>
                  </a:solidFill>
                  <a:latin typeface="Calibri" panose="020F0502020204030204"/>
                </a:rPr>
                <a:t>Inputs (Sequence)</a:t>
              </a:r>
              <a:endParaRPr lang="ko-KR" altLang="en-US" sz="1400" dirty="0">
                <a:solidFill>
                  <a:prstClr val="black"/>
                </a:solidFill>
                <a:latin typeface="Calibri" panose="020F0502020204030204"/>
              </a:endParaRPr>
            </a:p>
          </p:txBody>
        </p:sp>
        <p:sp>
          <p:nvSpPr>
            <p:cNvPr id="33" name="십자형 32">
              <a:extLst>
                <a:ext uri="{FF2B5EF4-FFF2-40B4-BE49-F238E27FC236}">
                  <a16:creationId xmlns:a16="http://schemas.microsoft.com/office/drawing/2014/main" id="{0FE4D5ED-3690-0687-9D56-C6FF1C395368}"/>
                </a:ext>
              </a:extLst>
            </p:cNvPr>
            <p:cNvSpPr/>
            <p:nvPr/>
          </p:nvSpPr>
          <p:spPr>
            <a:xfrm>
              <a:off x="5815599" y="5035216"/>
              <a:ext cx="128588" cy="128588"/>
            </a:xfrm>
            <a:prstGeom prst="plus">
              <a:avLst>
                <a:gd name="adj" fmla="val 36111"/>
              </a:avLst>
            </a:prstGeom>
            <a:solidFill>
              <a:sysClr val="windowText" lastClr="000000"/>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ko-KR" altLang="en-US" sz="1400" b="0" i="0" u="none" strike="noStrike" kern="0" cap="none" spc="0" normalizeH="0" baseline="0" noProof="0">
                <a:ln>
                  <a:noFill/>
                </a:ln>
                <a:solidFill>
                  <a:prstClr val="white"/>
                </a:solidFill>
                <a:effectLst/>
                <a:uLnTx/>
                <a:uFillTx/>
                <a:latin typeface="Calibri" panose="020F0502020204030204"/>
                <a:ea typeface="맑은 고딕" panose="020B0503020000020004" pitchFamily="50" charset="-127"/>
                <a:cs typeface="+mn-cs"/>
              </a:endParaRPr>
            </a:p>
          </p:txBody>
        </p:sp>
        <p:sp>
          <p:nvSpPr>
            <p:cNvPr id="34" name="사각형: 둥근 모서리 33">
              <a:extLst>
                <a:ext uri="{FF2B5EF4-FFF2-40B4-BE49-F238E27FC236}">
                  <a16:creationId xmlns:a16="http://schemas.microsoft.com/office/drawing/2014/main" id="{0006C0A8-725F-DC6B-2741-91D04A76E1DB}"/>
                </a:ext>
              </a:extLst>
            </p:cNvPr>
            <p:cNvSpPr/>
            <p:nvPr/>
          </p:nvSpPr>
          <p:spPr>
            <a:xfrm>
              <a:off x="5108368" y="3646234"/>
              <a:ext cx="1543050" cy="297656"/>
            </a:xfrm>
            <a:prstGeom prst="roundRect">
              <a:avLst/>
            </a:prstGeom>
            <a:solidFill>
              <a:srgbClr val="FFC000"/>
            </a:solidFill>
            <a:ln w="9525" cap="flat" cmpd="sng" algn="ctr">
              <a:solidFill>
                <a:srgbClr val="4472C4">
                  <a:shade val="15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ko-KR" sz="14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rPr>
                <a:t>Residual Connection(Add) &amp; Normalization</a:t>
              </a:r>
              <a:endParaRPr kumimoji="0" lang="ko-KR" altLang="en-US" sz="14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endParaRPr>
            </a:p>
          </p:txBody>
        </p:sp>
        <p:sp>
          <p:nvSpPr>
            <p:cNvPr id="35" name="사각형: 둥근 모서리 34">
              <a:extLst>
                <a:ext uri="{FF2B5EF4-FFF2-40B4-BE49-F238E27FC236}">
                  <a16:creationId xmlns:a16="http://schemas.microsoft.com/office/drawing/2014/main" id="{9570BC6F-E315-9590-E595-6D0BD8EE3B51}"/>
                </a:ext>
              </a:extLst>
            </p:cNvPr>
            <p:cNvSpPr/>
            <p:nvPr/>
          </p:nvSpPr>
          <p:spPr>
            <a:xfrm>
              <a:off x="5108368" y="2984015"/>
              <a:ext cx="1543050" cy="297656"/>
            </a:xfrm>
            <a:prstGeom prst="roundRect">
              <a:avLst/>
            </a:prstGeom>
            <a:solidFill>
              <a:srgbClr val="70AD47"/>
            </a:solidFill>
            <a:ln w="9525" cap="flat" cmpd="sng" algn="ctr">
              <a:solidFill>
                <a:srgbClr val="4472C4">
                  <a:shade val="15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ko-KR" sz="14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rPr>
                <a:t>Position-Wise</a:t>
              </a:r>
            </a:p>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ko-KR" sz="14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rPr>
                <a:t>FFNN</a:t>
              </a:r>
              <a:endParaRPr kumimoji="0" lang="ko-KR" altLang="en-US" sz="14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endParaRPr>
            </a:p>
          </p:txBody>
        </p:sp>
        <p:sp>
          <p:nvSpPr>
            <p:cNvPr id="36" name="사각형: 둥근 모서리 35">
              <a:extLst>
                <a:ext uri="{FF2B5EF4-FFF2-40B4-BE49-F238E27FC236}">
                  <a16:creationId xmlns:a16="http://schemas.microsoft.com/office/drawing/2014/main" id="{7FF72C40-7C7F-B649-4D50-8687A9C6C37C}"/>
                </a:ext>
              </a:extLst>
            </p:cNvPr>
            <p:cNvSpPr/>
            <p:nvPr/>
          </p:nvSpPr>
          <p:spPr>
            <a:xfrm>
              <a:off x="5108368" y="2539434"/>
              <a:ext cx="1543050" cy="297656"/>
            </a:xfrm>
            <a:prstGeom prst="roundRect">
              <a:avLst/>
            </a:prstGeom>
            <a:solidFill>
              <a:srgbClr val="FFC000"/>
            </a:solidFill>
            <a:ln w="9525" cap="flat" cmpd="sng" algn="ctr">
              <a:solidFill>
                <a:srgbClr val="4472C4">
                  <a:shade val="15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ko-KR" sz="14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rPr>
                <a:t>Residual Connection(Add) &amp; Normalization</a:t>
              </a:r>
              <a:endParaRPr kumimoji="0" lang="ko-KR" altLang="en-US" sz="14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endParaRPr>
            </a:p>
          </p:txBody>
        </p:sp>
        <p:cxnSp>
          <p:nvCxnSpPr>
            <p:cNvPr id="37" name="직선 화살표 연결선 36">
              <a:extLst>
                <a:ext uri="{FF2B5EF4-FFF2-40B4-BE49-F238E27FC236}">
                  <a16:creationId xmlns:a16="http://schemas.microsoft.com/office/drawing/2014/main" id="{2BFFBA1D-61E8-7D4C-AFDB-8B98AF4735D4}"/>
                </a:ext>
              </a:extLst>
            </p:cNvPr>
            <p:cNvCxnSpPr>
              <a:cxnSpLocks/>
              <a:stCxn id="32" idx="0"/>
              <a:endCxn id="31" idx="2"/>
            </p:cNvCxnSpPr>
            <p:nvPr/>
          </p:nvCxnSpPr>
          <p:spPr>
            <a:xfrm flipV="1">
              <a:off x="5879893" y="5377400"/>
              <a:ext cx="0" cy="159542"/>
            </a:xfrm>
            <a:prstGeom prst="straightConnector1">
              <a:avLst/>
            </a:prstGeom>
            <a:noFill/>
            <a:ln w="22225" cap="flat" cmpd="sng" algn="ctr">
              <a:solidFill>
                <a:sysClr val="windowText" lastClr="000000"/>
              </a:solidFill>
              <a:prstDash val="solid"/>
              <a:miter lim="800000"/>
              <a:headEnd w="med" len="med"/>
              <a:tailEnd type="triangle" w="med" len="med"/>
            </a:ln>
            <a:effectLst/>
          </p:spPr>
        </p:cxnSp>
        <p:sp>
          <p:nvSpPr>
            <p:cNvPr id="38" name="직사각형 37">
              <a:extLst>
                <a:ext uri="{FF2B5EF4-FFF2-40B4-BE49-F238E27FC236}">
                  <a16:creationId xmlns:a16="http://schemas.microsoft.com/office/drawing/2014/main" id="{B4DBDE11-33A1-2329-51B2-4F04C706EAC8}"/>
                </a:ext>
              </a:extLst>
            </p:cNvPr>
            <p:cNvSpPr/>
            <p:nvPr/>
          </p:nvSpPr>
          <p:spPr>
            <a:xfrm>
              <a:off x="5055981" y="4793994"/>
              <a:ext cx="1652588" cy="628650"/>
            </a:xfrm>
            <a:prstGeom prst="rect">
              <a:avLst/>
            </a:prstGeom>
            <a:noFill/>
            <a:ln w="9525" cap="flat" cmpd="sng" algn="ctr">
              <a:solidFill>
                <a:srgbClr val="4472C4">
                  <a:shade val="15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ko-KR" altLang="en-US" sz="1400" b="0" i="0" u="none" strike="noStrike" kern="0" cap="none" spc="0" normalizeH="0" baseline="0" noProof="0">
                <a:ln>
                  <a:noFill/>
                </a:ln>
                <a:solidFill>
                  <a:prstClr val="white"/>
                </a:solidFill>
                <a:effectLst/>
                <a:uLnTx/>
                <a:uFillTx/>
                <a:latin typeface="Calibri" panose="020F0502020204030204"/>
                <a:ea typeface="맑은 고딕" panose="020B0503020000020004" pitchFamily="50" charset="-127"/>
                <a:cs typeface="+mn-cs"/>
              </a:endParaRPr>
            </a:p>
          </p:txBody>
        </p:sp>
        <p:cxnSp>
          <p:nvCxnSpPr>
            <p:cNvPr id="39" name="직선 화살표 연결선 38">
              <a:extLst>
                <a:ext uri="{FF2B5EF4-FFF2-40B4-BE49-F238E27FC236}">
                  <a16:creationId xmlns:a16="http://schemas.microsoft.com/office/drawing/2014/main" id="{CFAE0360-0A72-57BB-155F-700483E02880}"/>
                </a:ext>
              </a:extLst>
            </p:cNvPr>
            <p:cNvCxnSpPr>
              <a:stCxn id="38" idx="0"/>
              <a:endCxn id="41" idx="2"/>
            </p:cNvCxnSpPr>
            <p:nvPr/>
          </p:nvCxnSpPr>
          <p:spPr>
            <a:xfrm flipH="1" flipV="1">
              <a:off x="5879893" y="4388471"/>
              <a:ext cx="2382" cy="405523"/>
            </a:xfrm>
            <a:prstGeom prst="straightConnector1">
              <a:avLst/>
            </a:prstGeom>
            <a:noFill/>
            <a:ln w="12700" cap="flat" cmpd="sng" algn="ctr">
              <a:solidFill>
                <a:sysClr val="windowText" lastClr="000000"/>
              </a:solidFill>
              <a:prstDash val="solid"/>
              <a:miter lim="800000"/>
              <a:tailEnd type="triangle"/>
            </a:ln>
            <a:effectLst/>
          </p:spPr>
        </p:cxnSp>
        <p:cxnSp>
          <p:nvCxnSpPr>
            <p:cNvPr id="40" name="직선 화살표 연결선 39">
              <a:extLst>
                <a:ext uri="{FF2B5EF4-FFF2-40B4-BE49-F238E27FC236}">
                  <a16:creationId xmlns:a16="http://schemas.microsoft.com/office/drawing/2014/main" id="{F018A06C-EEEC-D5B5-9D05-CFEEA6C4B064}"/>
                </a:ext>
              </a:extLst>
            </p:cNvPr>
            <p:cNvCxnSpPr>
              <a:cxnSpLocks/>
              <a:stCxn id="41" idx="0"/>
              <a:endCxn id="34" idx="2"/>
            </p:cNvCxnSpPr>
            <p:nvPr/>
          </p:nvCxnSpPr>
          <p:spPr>
            <a:xfrm flipV="1">
              <a:off x="5879893" y="3943890"/>
              <a:ext cx="0" cy="146925"/>
            </a:xfrm>
            <a:prstGeom prst="straightConnector1">
              <a:avLst/>
            </a:prstGeom>
            <a:noFill/>
            <a:ln w="12700" cap="flat" cmpd="sng" algn="ctr">
              <a:solidFill>
                <a:sysClr val="windowText" lastClr="000000"/>
              </a:solidFill>
              <a:prstDash val="solid"/>
              <a:miter lim="800000"/>
              <a:tailEnd type="triangle"/>
            </a:ln>
            <a:effectLst/>
          </p:spPr>
        </p:cxnSp>
        <p:sp>
          <p:nvSpPr>
            <p:cNvPr id="41" name="사각형: 둥근 모서리 40">
              <a:extLst>
                <a:ext uri="{FF2B5EF4-FFF2-40B4-BE49-F238E27FC236}">
                  <a16:creationId xmlns:a16="http://schemas.microsoft.com/office/drawing/2014/main" id="{18293FE3-B0D0-6601-A686-804443AEE461}"/>
                </a:ext>
              </a:extLst>
            </p:cNvPr>
            <p:cNvSpPr/>
            <p:nvPr/>
          </p:nvSpPr>
          <p:spPr>
            <a:xfrm>
              <a:off x="5108368" y="4090815"/>
              <a:ext cx="1543050" cy="297656"/>
            </a:xfrm>
            <a:prstGeom prst="roundRect">
              <a:avLst/>
            </a:prstGeom>
            <a:solidFill>
              <a:srgbClr val="ED7D31"/>
            </a:solidFill>
            <a:ln w="9525" cap="flat" cmpd="sng" algn="ctr">
              <a:solidFill>
                <a:srgbClr val="4472C4">
                  <a:shade val="15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ko-KR" sz="14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rPr>
                <a:t>Multi-Head</a:t>
              </a:r>
            </a:p>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ko-KR" sz="14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rPr>
                <a:t>Attention</a:t>
              </a:r>
              <a:endParaRPr kumimoji="0" lang="ko-KR" altLang="en-US" sz="14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endParaRPr>
            </a:p>
          </p:txBody>
        </p:sp>
        <p:cxnSp>
          <p:nvCxnSpPr>
            <p:cNvPr id="42" name="직선 화살표 연결선 41">
              <a:extLst>
                <a:ext uri="{FF2B5EF4-FFF2-40B4-BE49-F238E27FC236}">
                  <a16:creationId xmlns:a16="http://schemas.microsoft.com/office/drawing/2014/main" id="{8FE05274-6B39-2822-F57F-7A5189E08952}"/>
                </a:ext>
              </a:extLst>
            </p:cNvPr>
            <p:cNvCxnSpPr>
              <a:stCxn id="34" idx="0"/>
              <a:endCxn id="35" idx="2"/>
            </p:cNvCxnSpPr>
            <p:nvPr/>
          </p:nvCxnSpPr>
          <p:spPr>
            <a:xfrm flipV="1">
              <a:off x="5879893" y="3281671"/>
              <a:ext cx="0" cy="364563"/>
            </a:xfrm>
            <a:prstGeom prst="straightConnector1">
              <a:avLst/>
            </a:prstGeom>
            <a:noFill/>
            <a:ln w="12700" cap="flat" cmpd="sng" algn="ctr">
              <a:solidFill>
                <a:sysClr val="windowText" lastClr="000000"/>
              </a:solidFill>
              <a:prstDash val="solid"/>
              <a:miter lim="800000"/>
              <a:tailEnd type="triangle"/>
            </a:ln>
            <a:effectLst/>
          </p:spPr>
        </p:cxnSp>
        <p:cxnSp>
          <p:nvCxnSpPr>
            <p:cNvPr id="43" name="직선 화살표 연결선 42">
              <a:extLst>
                <a:ext uri="{FF2B5EF4-FFF2-40B4-BE49-F238E27FC236}">
                  <a16:creationId xmlns:a16="http://schemas.microsoft.com/office/drawing/2014/main" id="{D7CD6483-DF18-3DE9-D861-EF2604E0D72F}"/>
                </a:ext>
              </a:extLst>
            </p:cNvPr>
            <p:cNvCxnSpPr>
              <a:stCxn id="35" idx="0"/>
              <a:endCxn id="36" idx="2"/>
            </p:cNvCxnSpPr>
            <p:nvPr/>
          </p:nvCxnSpPr>
          <p:spPr>
            <a:xfrm flipV="1">
              <a:off x="5879893" y="2837090"/>
              <a:ext cx="0" cy="146925"/>
            </a:xfrm>
            <a:prstGeom prst="straightConnector1">
              <a:avLst/>
            </a:prstGeom>
            <a:noFill/>
            <a:ln w="12700" cap="flat" cmpd="sng" algn="ctr">
              <a:solidFill>
                <a:sysClr val="windowText" lastClr="000000"/>
              </a:solidFill>
              <a:prstDash val="solid"/>
              <a:miter lim="800000"/>
              <a:tailEnd type="triangle"/>
            </a:ln>
            <a:effectLst/>
          </p:spPr>
        </p:cxnSp>
        <p:cxnSp>
          <p:nvCxnSpPr>
            <p:cNvPr id="44" name="연결선: 꺾임 43">
              <a:extLst>
                <a:ext uri="{FF2B5EF4-FFF2-40B4-BE49-F238E27FC236}">
                  <a16:creationId xmlns:a16="http://schemas.microsoft.com/office/drawing/2014/main" id="{CA54715F-D534-344F-6FD3-F1244DEC08CD}"/>
                </a:ext>
              </a:extLst>
            </p:cNvPr>
            <p:cNvCxnSpPr>
              <a:endCxn id="34" idx="1"/>
            </p:cNvCxnSpPr>
            <p:nvPr/>
          </p:nvCxnSpPr>
          <p:spPr>
            <a:xfrm rot="16200000" flipV="1">
              <a:off x="5106586" y="3796844"/>
              <a:ext cx="775090" cy="771525"/>
            </a:xfrm>
            <a:prstGeom prst="bentConnector4">
              <a:avLst>
                <a:gd name="adj1" fmla="val -1998"/>
                <a:gd name="adj2" fmla="val 120988"/>
              </a:avLst>
            </a:prstGeom>
            <a:noFill/>
            <a:ln w="12700" cap="flat" cmpd="sng" algn="ctr">
              <a:solidFill>
                <a:sysClr val="windowText" lastClr="000000"/>
              </a:solidFill>
              <a:prstDash val="solid"/>
              <a:miter lim="800000"/>
              <a:tailEnd type="triangle"/>
            </a:ln>
            <a:effectLst/>
          </p:spPr>
        </p:cxnSp>
        <p:cxnSp>
          <p:nvCxnSpPr>
            <p:cNvPr id="45" name="연결선: 꺾임 44">
              <a:extLst>
                <a:ext uri="{FF2B5EF4-FFF2-40B4-BE49-F238E27FC236}">
                  <a16:creationId xmlns:a16="http://schemas.microsoft.com/office/drawing/2014/main" id="{7ACCDB28-2A1B-C5C1-2BE8-B3CD174F3B8F}"/>
                </a:ext>
              </a:extLst>
            </p:cNvPr>
            <p:cNvCxnSpPr/>
            <p:nvPr/>
          </p:nvCxnSpPr>
          <p:spPr>
            <a:xfrm rot="16200000" flipV="1">
              <a:off x="5106585" y="2687188"/>
              <a:ext cx="775090" cy="771525"/>
            </a:xfrm>
            <a:prstGeom prst="bentConnector4">
              <a:avLst>
                <a:gd name="adj1" fmla="val -1998"/>
                <a:gd name="adj2" fmla="val 120988"/>
              </a:avLst>
            </a:prstGeom>
            <a:noFill/>
            <a:ln w="12700" cap="flat" cmpd="sng" algn="ctr">
              <a:solidFill>
                <a:sysClr val="windowText" lastClr="000000"/>
              </a:solidFill>
              <a:prstDash val="solid"/>
              <a:miter lim="800000"/>
              <a:tailEnd type="triangle"/>
            </a:ln>
            <a:effectLst/>
          </p:spPr>
        </p:cxnSp>
        <p:cxnSp>
          <p:nvCxnSpPr>
            <p:cNvPr id="46" name="연결선: 꺾임 45">
              <a:extLst>
                <a:ext uri="{FF2B5EF4-FFF2-40B4-BE49-F238E27FC236}">
                  <a16:creationId xmlns:a16="http://schemas.microsoft.com/office/drawing/2014/main" id="{195B2F8D-47F6-47D6-63CD-8BBE3B474397}"/>
                </a:ext>
              </a:extLst>
            </p:cNvPr>
            <p:cNvCxnSpPr/>
            <p:nvPr/>
          </p:nvCxnSpPr>
          <p:spPr>
            <a:xfrm flipV="1">
              <a:off x="5879893" y="4388471"/>
              <a:ext cx="604838" cy="119768"/>
            </a:xfrm>
            <a:prstGeom prst="bentConnector3">
              <a:avLst>
                <a:gd name="adj1" fmla="val 100394"/>
              </a:avLst>
            </a:prstGeom>
            <a:noFill/>
            <a:ln w="12700" cap="flat" cmpd="sng" algn="ctr">
              <a:solidFill>
                <a:sysClr val="windowText" lastClr="000000"/>
              </a:solidFill>
              <a:prstDash val="solid"/>
              <a:miter lim="800000"/>
              <a:tailEnd type="triangle"/>
            </a:ln>
            <a:effectLst/>
          </p:spPr>
        </p:cxnSp>
        <p:cxnSp>
          <p:nvCxnSpPr>
            <p:cNvPr id="47" name="연결선: 꺾임 46">
              <a:extLst>
                <a:ext uri="{FF2B5EF4-FFF2-40B4-BE49-F238E27FC236}">
                  <a16:creationId xmlns:a16="http://schemas.microsoft.com/office/drawing/2014/main" id="{519891C2-76E9-0BF1-26B1-83FE64FE87CF}"/>
                </a:ext>
              </a:extLst>
            </p:cNvPr>
            <p:cNvCxnSpPr>
              <a:cxnSpLocks/>
            </p:cNvCxnSpPr>
            <p:nvPr/>
          </p:nvCxnSpPr>
          <p:spPr>
            <a:xfrm flipH="1" flipV="1">
              <a:off x="5282198" y="4387764"/>
              <a:ext cx="604838" cy="119768"/>
            </a:xfrm>
            <a:prstGeom prst="bentConnector3">
              <a:avLst>
                <a:gd name="adj1" fmla="val 100394"/>
              </a:avLst>
            </a:prstGeom>
            <a:noFill/>
            <a:ln w="12700" cap="flat" cmpd="sng" algn="ctr">
              <a:solidFill>
                <a:sysClr val="windowText" lastClr="000000"/>
              </a:solidFill>
              <a:prstDash val="solid"/>
              <a:miter lim="800000"/>
              <a:tailEnd type="triangle"/>
            </a:ln>
            <a:effectLst/>
          </p:spPr>
        </p:cxnSp>
        <p:cxnSp>
          <p:nvCxnSpPr>
            <p:cNvPr id="48" name="직선 화살표 연결선 47">
              <a:extLst>
                <a:ext uri="{FF2B5EF4-FFF2-40B4-BE49-F238E27FC236}">
                  <a16:creationId xmlns:a16="http://schemas.microsoft.com/office/drawing/2014/main" id="{B44D3876-4697-1D1E-6F11-F7F13505C35D}"/>
                </a:ext>
              </a:extLst>
            </p:cNvPr>
            <p:cNvCxnSpPr/>
            <p:nvPr/>
          </p:nvCxnSpPr>
          <p:spPr>
            <a:xfrm flipV="1">
              <a:off x="5584617" y="4387764"/>
              <a:ext cx="0" cy="119768"/>
            </a:xfrm>
            <a:prstGeom prst="straightConnector1">
              <a:avLst/>
            </a:prstGeom>
            <a:noFill/>
            <a:ln w="12700" cap="flat" cmpd="sng" algn="ctr">
              <a:solidFill>
                <a:sysClr val="windowText" lastClr="000000"/>
              </a:solidFill>
              <a:prstDash val="solid"/>
              <a:miter lim="800000"/>
              <a:tailEnd type="triangle"/>
            </a:ln>
            <a:effectLst/>
          </p:spPr>
        </p:cxnSp>
        <p:cxnSp>
          <p:nvCxnSpPr>
            <p:cNvPr id="49" name="직선 화살표 연결선 48">
              <a:extLst>
                <a:ext uri="{FF2B5EF4-FFF2-40B4-BE49-F238E27FC236}">
                  <a16:creationId xmlns:a16="http://schemas.microsoft.com/office/drawing/2014/main" id="{AF71557E-621E-2CAF-E9CE-AF2C15B2FF08}"/>
                </a:ext>
              </a:extLst>
            </p:cNvPr>
            <p:cNvCxnSpPr/>
            <p:nvPr/>
          </p:nvCxnSpPr>
          <p:spPr>
            <a:xfrm flipV="1">
              <a:off x="6182312" y="4387764"/>
              <a:ext cx="0" cy="119768"/>
            </a:xfrm>
            <a:prstGeom prst="straightConnector1">
              <a:avLst/>
            </a:prstGeom>
            <a:noFill/>
            <a:ln w="12700" cap="flat" cmpd="sng" algn="ctr">
              <a:solidFill>
                <a:sysClr val="windowText" lastClr="000000"/>
              </a:solidFill>
              <a:prstDash val="solid"/>
              <a:miter lim="800000"/>
              <a:tailEnd type="triangle"/>
            </a:ln>
            <a:effectLst/>
          </p:spPr>
        </p:cxnSp>
        <mc:AlternateContent xmlns:mc="http://schemas.openxmlformats.org/markup-compatibility/2006">
          <mc:Choice xmlns:a14="http://schemas.microsoft.com/office/drawing/2010/main" Requires="a14">
            <p:sp>
              <p:nvSpPr>
                <p:cNvPr id="50" name="TextBox 49">
                  <a:extLst>
                    <a:ext uri="{FF2B5EF4-FFF2-40B4-BE49-F238E27FC236}">
                      <a16:creationId xmlns:a16="http://schemas.microsoft.com/office/drawing/2014/main" id="{E65EE6FD-E39D-9C33-2966-EA034A712AF0}"/>
                    </a:ext>
                  </a:extLst>
                </p:cNvPr>
                <p:cNvSpPr txBox="1"/>
                <p:nvPr/>
              </p:nvSpPr>
              <p:spPr>
                <a:xfrm>
                  <a:off x="6027339" y="4509195"/>
                  <a:ext cx="670182" cy="169080"/>
                </a:xfrm>
                <a:prstGeom prst="rect">
                  <a:avLst/>
                </a:prstGeom>
                <a:noFill/>
              </p:spPr>
              <p:txBody>
                <a:bodyPr wrap="none" lIns="0" tIns="0" rIns="0" bIns="0" rtlCol="0">
                  <a:spAutoFit/>
                </a:bodyPr>
                <a:lstStyle/>
                <a:p>
                  <a:pPr defTabSz="457200"/>
                  <a14:m>
                    <m:oMathPara xmlns:m="http://schemas.openxmlformats.org/officeDocument/2006/math">
                      <m:oMathParaPr>
                        <m:jc m:val="centerGroup"/>
                      </m:oMathParaPr>
                      <m:oMath xmlns:m="http://schemas.openxmlformats.org/officeDocument/2006/math">
                        <m:r>
                          <a:rPr lang="en-US" altLang="ko-KR" sz="1400" i="1" smtClean="0">
                            <a:solidFill>
                              <a:prstClr val="black"/>
                            </a:solidFill>
                            <a:latin typeface="Cambria Math" panose="02040503050406030204" pitchFamily="18" charset="0"/>
                          </a:rPr>
                          <m:t>𝑛𝑢𝑚</m:t>
                        </m:r>
                        <m:r>
                          <a:rPr lang="en-US" altLang="ko-KR" sz="1400" i="1" smtClean="0">
                            <a:solidFill>
                              <a:prstClr val="black"/>
                            </a:solidFill>
                            <a:latin typeface="Cambria Math" panose="02040503050406030204" pitchFamily="18" charset="0"/>
                          </a:rPr>
                          <m:t>_</m:t>
                        </m:r>
                        <m:r>
                          <a:rPr lang="en-US" altLang="ko-KR" sz="1400" i="1" smtClean="0">
                            <a:solidFill>
                              <a:prstClr val="black"/>
                            </a:solidFill>
                            <a:latin typeface="Cambria Math" panose="02040503050406030204" pitchFamily="18" charset="0"/>
                          </a:rPr>
                          <m:t>h𝑒𝑎𝑑𝑠</m:t>
                        </m:r>
                      </m:oMath>
                    </m:oMathPara>
                  </a14:m>
                  <a:endParaRPr lang="ko-KR" altLang="en-US" sz="1400" dirty="0">
                    <a:solidFill>
                      <a:prstClr val="black"/>
                    </a:solidFill>
                    <a:latin typeface="Calibri" panose="020F0502020204030204"/>
                  </a:endParaRPr>
                </a:p>
              </p:txBody>
            </p:sp>
          </mc:Choice>
          <mc:Fallback>
            <p:sp>
              <p:nvSpPr>
                <p:cNvPr id="50" name="TextBox 49">
                  <a:extLst>
                    <a:ext uri="{FF2B5EF4-FFF2-40B4-BE49-F238E27FC236}">
                      <a16:creationId xmlns:a16="http://schemas.microsoft.com/office/drawing/2014/main" id="{E65EE6FD-E39D-9C33-2966-EA034A712AF0}"/>
                    </a:ext>
                  </a:extLst>
                </p:cNvPr>
                <p:cNvSpPr txBox="1">
                  <a:spLocks noRot="1" noChangeAspect="1" noMove="1" noResize="1" noEditPoints="1" noAdjustHandles="1" noChangeArrowheads="1" noChangeShapeType="1" noTextEdit="1"/>
                </p:cNvSpPr>
                <p:nvPr/>
              </p:nvSpPr>
              <p:spPr>
                <a:xfrm>
                  <a:off x="6027339" y="4509195"/>
                  <a:ext cx="670182" cy="169080"/>
                </a:xfrm>
                <a:prstGeom prst="rect">
                  <a:avLst/>
                </a:prstGeom>
                <a:blipFill>
                  <a:blip r:embed="rId2"/>
                  <a:stretch>
                    <a:fillRect l="-625" r="-1875" b="-5714"/>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51" name="TextBox 50">
                  <a:extLst>
                    <a:ext uri="{FF2B5EF4-FFF2-40B4-BE49-F238E27FC236}">
                      <a16:creationId xmlns:a16="http://schemas.microsoft.com/office/drawing/2014/main" id="{76B412CE-A3EE-ABB5-BB90-E63204FFE6B9}"/>
                    </a:ext>
                  </a:extLst>
                </p:cNvPr>
                <p:cNvSpPr txBox="1"/>
                <p:nvPr/>
              </p:nvSpPr>
              <p:spPr>
                <a:xfrm>
                  <a:off x="3867449" y="3569290"/>
                  <a:ext cx="928262" cy="169080"/>
                </a:xfrm>
                <a:prstGeom prst="rect">
                  <a:avLst/>
                </a:prstGeom>
                <a:noFill/>
              </p:spPr>
              <p:txBody>
                <a:bodyPr wrap="none" lIns="0" tIns="0" rIns="0" bIns="0" rtlCol="0">
                  <a:spAutoFit/>
                </a:bodyPr>
                <a:lstStyle/>
                <a:p>
                  <a:pPr defTabSz="457200"/>
                  <a14:m>
                    <m:oMath xmlns:m="http://schemas.openxmlformats.org/officeDocument/2006/math">
                      <m:r>
                        <a:rPr lang="en-US" altLang="ko-KR" sz="1400" i="1" smtClean="0">
                          <a:solidFill>
                            <a:prstClr val="black"/>
                          </a:solidFill>
                          <a:latin typeface="Cambria Math" panose="02040503050406030204" pitchFamily="18" charset="0"/>
                        </a:rPr>
                        <m:t>𝑛𝑢𝑚</m:t>
                      </m:r>
                      <m:r>
                        <a:rPr lang="en-US" altLang="ko-KR" sz="1400" i="1" smtClean="0">
                          <a:solidFill>
                            <a:prstClr val="black"/>
                          </a:solidFill>
                          <a:latin typeface="Cambria Math" panose="02040503050406030204" pitchFamily="18" charset="0"/>
                        </a:rPr>
                        <m:t>_</m:t>
                      </m:r>
                      <m:r>
                        <a:rPr lang="en-US" altLang="ko-KR" sz="1400" i="1" smtClean="0">
                          <a:solidFill>
                            <a:prstClr val="black"/>
                          </a:solidFill>
                          <a:latin typeface="Cambria Math" panose="02040503050406030204" pitchFamily="18" charset="0"/>
                        </a:rPr>
                        <m:t>𝑙𝑎𝑦𝑒𝑟𝑠</m:t>
                      </m:r>
                      <m:r>
                        <a:rPr lang="en-US" altLang="ko-KR" sz="1400" i="1" smtClean="0">
                          <a:solidFill>
                            <a:prstClr val="black"/>
                          </a:solidFill>
                          <a:latin typeface="Cambria Math" panose="02040503050406030204" pitchFamily="18" charset="0"/>
                        </a:rPr>
                        <m:t>(</m:t>
                      </m:r>
                      <m:r>
                        <a:rPr lang="en-US" altLang="ko-KR" sz="1400" i="1" smtClean="0">
                          <a:solidFill>
                            <a:prstClr val="black"/>
                          </a:solidFill>
                          <a:latin typeface="Cambria Math" panose="02040503050406030204" pitchFamily="18" charset="0"/>
                        </a:rPr>
                        <m:t>𝐿</m:t>
                      </m:r>
                      <m:r>
                        <a:rPr lang="en-US" altLang="ko-KR" sz="1400" i="1" smtClean="0">
                          <a:solidFill>
                            <a:prstClr val="black"/>
                          </a:solidFill>
                          <a:latin typeface="Cambria Math" panose="02040503050406030204" pitchFamily="18" charset="0"/>
                        </a:rPr>
                        <m:t>)</m:t>
                      </m:r>
                    </m:oMath>
                  </a14:m>
                  <a:r>
                    <a:rPr lang="ko-KR" altLang="en-US" sz="1400" dirty="0">
                      <a:solidFill>
                        <a:prstClr val="black"/>
                      </a:solidFill>
                      <a:latin typeface="Calibri" panose="020F0502020204030204"/>
                    </a:rPr>
                    <a:t> </a:t>
                  </a:r>
                  <a:r>
                    <a:rPr lang="en-US" altLang="ko-KR" sz="1400" dirty="0">
                      <a:solidFill>
                        <a:prstClr val="black"/>
                      </a:solidFill>
                      <a:latin typeface="Calibri" panose="020F0502020204030204"/>
                    </a:rPr>
                    <a:t>x</a:t>
                  </a:r>
                  <a:endParaRPr lang="ko-KR" altLang="en-US" sz="1400" dirty="0">
                    <a:solidFill>
                      <a:prstClr val="black"/>
                    </a:solidFill>
                    <a:latin typeface="Calibri" panose="020F0502020204030204"/>
                  </a:endParaRPr>
                </a:p>
              </p:txBody>
            </p:sp>
          </mc:Choice>
          <mc:Fallback>
            <p:sp>
              <p:nvSpPr>
                <p:cNvPr id="51" name="TextBox 50">
                  <a:extLst>
                    <a:ext uri="{FF2B5EF4-FFF2-40B4-BE49-F238E27FC236}">
                      <a16:creationId xmlns:a16="http://schemas.microsoft.com/office/drawing/2014/main" id="{76B412CE-A3EE-ABB5-BB90-E63204FFE6B9}"/>
                    </a:ext>
                  </a:extLst>
                </p:cNvPr>
                <p:cNvSpPr txBox="1">
                  <a:spLocks noRot="1" noChangeAspect="1" noMove="1" noResize="1" noEditPoints="1" noAdjustHandles="1" noChangeArrowheads="1" noChangeShapeType="1" noTextEdit="1"/>
                </p:cNvSpPr>
                <p:nvPr/>
              </p:nvSpPr>
              <p:spPr>
                <a:xfrm>
                  <a:off x="3867449" y="3569290"/>
                  <a:ext cx="928262" cy="169080"/>
                </a:xfrm>
                <a:prstGeom prst="rect">
                  <a:avLst/>
                </a:prstGeom>
                <a:blipFill>
                  <a:blip r:embed="rId3"/>
                  <a:stretch>
                    <a:fillRect l="-3636" t="-25714" r="-5455" b="-51429"/>
                  </a:stretch>
                </a:blipFill>
              </p:spPr>
              <p:txBody>
                <a:bodyPr/>
                <a:lstStyle/>
                <a:p>
                  <a:r>
                    <a:rPr lang="ko-KR" altLang="en-US">
                      <a:noFill/>
                    </a:rPr>
                    <a:t> </a:t>
                  </a:r>
                </a:p>
              </p:txBody>
            </p:sp>
          </mc:Fallback>
        </mc:AlternateContent>
        <p:cxnSp>
          <p:nvCxnSpPr>
            <p:cNvPr id="52" name="직선 화살표 연결선 51">
              <a:extLst>
                <a:ext uri="{FF2B5EF4-FFF2-40B4-BE49-F238E27FC236}">
                  <a16:creationId xmlns:a16="http://schemas.microsoft.com/office/drawing/2014/main" id="{83A45928-1B82-7A0F-3D67-911677F5DD4E}"/>
                </a:ext>
              </a:extLst>
            </p:cNvPr>
            <p:cNvCxnSpPr>
              <a:stCxn id="36" idx="0"/>
            </p:cNvCxnSpPr>
            <p:nvPr/>
          </p:nvCxnSpPr>
          <p:spPr>
            <a:xfrm flipH="1" flipV="1">
              <a:off x="5877509" y="2269864"/>
              <a:ext cx="2384" cy="269570"/>
            </a:xfrm>
            <a:prstGeom prst="straightConnector1">
              <a:avLst/>
            </a:prstGeom>
            <a:noFill/>
            <a:ln w="12700" cap="flat" cmpd="sng" algn="ctr">
              <a:solidFill>
                <a:sysClr val="windowText" lastClr="000000"/>
              </a:solidFill>
              <a:prstDash val="solid"/>
              <a:miter lim="800000"/>
              <a:tailEnd type="triangle"/>
            </a:ln>
            <a:effectLst/>
          </p:spPr>
        </p:cxnSp>
        <mc:AlternateContent xmlns:mc="http://schemas.openxmlformats.org/markup-compatibility/2006">
          <mc:Choice xmlns:a14="http://schemas.microsoft.com/office/drawing/2010/main" Requires="a14">
            <p:sp>
              <p:nvSpPr>
                <p:cNvPr id="53" name="TextBox 52">
                  <a:extLst>
                    <a:ext uri="{FF2B5EF4-FFF2-40B4-BE49-F238E27FC236}">
                      <a16:creationId xmlns:a16="http://schemas.microsoft.com/office/drawing/2014/main" id="{A33B0CD6-A323-C643-7EB4-47A8AD9F5337}"/>
                    </a:ext>
                  </a:extLst>
                </p:cNvPr>
                <p:cNvSpPr txBox="1"/>
                <p:nvPr/>
              </p:nvSpPr>
              <p:spPr>
                <a:xfrm>
                  <a:off x="6963076" y="3569290"/>
                  <a:ext cx="908413" cy="169080"/>
                </a:xfrm>
                <a:prstGeom prst="rect">
                  <a:avLst/>
                </a:prstGeom>
                <a:noFill/>
              </p:spPr>
              <p:txBody>
                <a:bodyPr wrap="none" lIns="0" tIns="0" rIns="0" bIns="0" rtlCol="0">
                  <a:spAutoFit/>
                </a:bodyPr>
                <a:lstStyle/>
                <a:p>
                  <a:pPr defTabSz="457200"/>
                  <a14:m>
                    <m:oMathPara xmlns:m="http://schemas.openxmlformats.org/officeDocument/2006/math">
                      <m:oMathParaPr>
                        <m:jc m:val="centerGroup"/>
                      </m:oMathParaPr>
                      <m:oMath xmlns:m="http://schemas.openxmlformats.org/officeDocument/2006/math">
                        <m:r>
                          <a:rPr lang="en-US" altLang="ko-KR" sz="1400" i="1" smtClean="0">
                            <a:solidFill>
                              <a:prstClr val="black"/>
                            </a:solidFill>
                            <a:latin typeface="Cambria Math" panose="02040503050406030204" pitchFamily="18" charset="0"/>
                          </a:rPr>
                          <m:t>                               </m:t>
                        </m:r>
                      </m:oMath>
                    </m:oMathPara>
                  </a14:m>
                  <a:endParaRPr lang="ko-KR" altLang="en-US" sz="1400" dirty="0">
                    <a:solidFill>
                      <a:prstClr val="black"/>
                    </a:solidFill>
                    <a:latin typeface="Calibri" panose="020F0502020204030204"/>
                  </a:endParaRPr>
                </a:p>
              </p:txBody>
            </p:sp>
          </mc:Choice>
          <mc:Fallback>
            <p:sp>
              <p:nvSpPr>
                <p:cNvPr id="53" name="TextBox 52">
                  <a:extLst>
                    <a:ext uri="{FF2B5EF4-FFF2-40B4-BE49-F238E27FC236}">
                      <a16:creationId xmlns:a16="http://schemas.microsoft.com/office/drawing/2014/main" id="{A33B0CD6-A323-C643-7EB4-47A8AD9F5337}"/>
                    </a:ext>
                  </a:extLst>
                </p:cNvPr>
                <p:cNvSpPr txBox="1">
                  <a:spLocks noRot="1" noChangeAspect="1" noMove="1" noResize="1" noEditPoints="1" noAdjustHandles="1" noChangeArrowheads="1" noChangeShapeType="1" noTextEdit="1"/>
                </p:cNvSpPr>
                <p:nvPr/>
              </p:nvSpPr>
              <p:spPr>
                <a:xfrm>
                  <a:off x="6963076" y="3569290"/>
                  <a:ext cx="908413" cy="169080"/>
                </a:xfrm>
                <a:prstGeom prst="rect">
                  <a:avLst/>
                </a:prstGeom>
                <a:blipFill>
                  <a:blip r:embed="rId4"/>
                  <a:stretch>
                    <a:fillRect/>
                  </a:stretch>
                </a:blipFill>
              </p:spPr>
              <p:txBody>
                <a:bodyPr/>
                <a:lstStyle/>
                <a:p>
                  <a:r>
                    <a:rPr lang="ko-KR" altLang="en-US">
                      <a:noFill/>
                    </a:rPr>
                    <a:t> </a:t>
                  </a:r>
                </a:p>
              </p:txBody>
            </p:sp>
          </mc:Fallback>
        </mc:AlternateContent>
      </p:grpSp>
    </p:spTree>
    <p:extLst>
      <p:ext uri="{BB962C8B-B14F-4D97-AF65-F5344CB8AC3E}">
        <p14:creationId xmlns:p14="http://schemas.microsoft.com/office/powerpoint/2010/main" val="169510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B238F2B-D14C-21FD-13E8-174DA5DD400E}"/>
              </a:ext>
            </a:extLst>
          </p:cNvPr>
          <p:cNvSpPr>
            <a:spLocks noGrp="1"/>
          </p:cNvSpPr>
          <p:nvPr>
            <p:ph type="title"/>
          </p:nvPr>
        </p:nvSpPr>
        <p:spPr/>
        <p:txBody>
          <a:bodyPr/>
          <a:lstStyle/>
          <a:p>
            <a:r>
              <a:rPr lang="en-US" altLang="ko-KR" dirty="0" err="1"/>
              <a:t>RoBERTa</a:t>
            </a:r>
            <a:r>
              <a:rPr lang="ja-JP" altLang="en-US" dirty="0"/>
              <a:t>の学習</a:t>
            </a:r>
            <a:endParaRPr lang="ko-KR" altLang="en-US" dirty="0"/>
          </a:p>
        </p:txBody>
      </p:sp>
      <p:sp>
        <p:nvSpPr>
          <p:cNvPr id="4" name="四角形: 角を丸くする 3">
            <a:extLst>
              <a:ext uri="{FF2B5EF4-FFF2-40B4-BE49-F238E27FC236}">
                <a16:creationId xmlns:a16="http://schemas.microsoft.com/office/drawing/2014/main" id="{184E38CE-C399-9889-B08A-6DF82A1876CA}"/>
              </a:ext>
            </a:extLst>
          </p:cNvPr>
          <p:cNvSpPr/>
          <p:nvPr/>
        </p:nvSpPr>
        <p:spPr>
          <a:xfrm>
            <a:off x="1386723" y="3672145"/>
            <a:ext cx="9420486" cy="528372"/>
          </a:xfrm>
          <a:prstGeom prst="roundRect">
            <a:avLst/>
          </a:prstGeom>
          <a:solidFill>
            <a:srgbClr val="EC7016"/>
          </a:solidFill>
          <a:ln w="1587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kern="0" dirty="0">
                <a:solidFill>
                  <a:prstClr val="white"/>
                </a:solidFill>
                <a:latin typeface="Franklin Gothic Book" panose="020F0502020204030204"/>
                <a:ea typeface="ＭＳ Ｐゴシック" panose="020B0600070205080204" pitchFamily="34" charset="-128"/>
              </a:rPr>
              <a:t>Ro</a:t>
            </a:r>
            <a:r>
              <a:rPr kumimoji="1" lang="en-US" altLang="ja-JP" b="0" i="0" u="none" strike="noStrike" kern="0" cap="none" spc="0" normalizeH="0" baseline="0" noProof="0" dirty="0" err="1">
                <a:ln>
                  <a:noFill/>
                </a:ln>
                <a:solidFill>
                  <a:prstClr val="white"/>
                </a:solidFill>
                <a:effectLst/>
                <a:uLnTx/>
                <a:uFillTx/>
                <a:latin typeface="Franklin Gothic Book" panose="020F0502020204030204"/>
                <a:ea typeface="ＭＳ Ｐゴシック" panose="020B0600070205080204" pitchFamily="34" charset="-128"/>
                <a:cs typeface="+mn-cs"/>
              </a:rPr>
              <a:t>BERTa</a:t>
            </a:r>
            <a:endParaRPr kumimoji="1" lang="ja-JP" altLang="en-US" b="0" i="0" u="none" strike="noStrike" kern="0" cap="none" spc="0" normalizeH="0" baseline="0" noProof="0" dirty="0">
              <a:ln>
                <a:noFill/>
              </a:ln>
              <a:solidFill>
                <a:prstClr val="white"/>
              </a:solidFill>
              <a:effectLst/>
              <a:uLnTx/>
              <a:uFillTx/>
              <a:latin typeface="Franklin Gothic Book" panose="020F0502020204030204"/>
              <a:ea typeface="ＭＳ Ｐゴシック" panose="020B0600070205080204" pitchFamily="34" charset="-128"/>
              <a:cs typeface="+mn-cs"/>
            </a:endParaRPr>
          </a:p>
        </p:txBody>
      </p:sp>
      <p:sp>
        <p:nvSpPr>
          <p:cNvPr id="5" name="正方形/長方形 24">
            <a:extLst>
              <a:ext uri="{FF2B5EF4-FFF2-40B4-BE49-F238E27FC236}">
                <a16:creationId xmlns:a16="http://schemas.microsoft.com/office/drawing/2014/main" id="{AE64582D-6B81-5B5A-8CC2-86D7E1652B9B}"/>
              </a:ext>
            </a:extLst>
          </p:cNvPr>
          <p:cNvSpPr/>
          <p:nvPr/>
        </p:nvSpPr>
        <p:spPr>
          <a:xfrm>
            <a:off x="1384786" y="4424475"/>
            <a:ext cx="560609" cy="220488"/>
          </a:xfrm>
          <a:prstGeom prst="rect">
            <a:avLst/>
          </a:prstGeom>
          <a:solidFill>
            <a:srgbClr val="0070C0"/>
          </a:solidFill>
          <a:ln w="1587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b="0" i="0" u="none" strike="noStrike" kern="0" cap="none" spc="0" normalizeH="0" baseline="0" noProof="0">
              <a:ln>
                <a:noFill/>
              </a:ln>
              <a:solidFill>
                <a:prstClr val="white"/>
              </a:solidFill>
              <a:effectLst/>
              <a:uLnTx/>
              <a:uFillTx/>
              <a:latin typeface="Franklin Gothic Book" panose="020F0502020204030204"/>
              <a:ea typeface="ＭＳ Ｐゴシック" panose="020B0600070205080204" pitchFamily="34" charset="-128"/>
              <a:cs typeface="+mn-cs"/>
            </a:endParaRPr>
          </a:p>
        </p:txBody>
      </p:sp>
      <p:sp>
        <p:nvSpPr>
          <p:cNvPr id="6" name="正方形/長方形 25">
            <a:extLst>
              <a:ext uri="{FF2B5EF4-FFF2-40B4-BE49-F238E27FC236}">
                <a16:creationId xmlns:a16="http://schemas.microsoft.com/office/drawing/2014/main" id="{E7929AAB-E1A7-075B-E6AC-69C94CB6F4DC}"/>
              </a:ext>
            </a:extLst>
          </p:cNvPr>
          <p:cNvSpPr/>
          <p:nvPr/>
        </p:nvSpPr>
        <p:spPr>
          <a:xfrm>
            <a:off x="2369338" y="4424475"/>
            <a:ext cx="560609" cy="220488"/>
          </a:xfrm>
          <a:prstGeom prst="rect">
            <a:avLst/>
          </a:prstGeom>
          <a:solidFill>
            <a:srgbClr val="0070C0"/>
          </a:solidFill>
          <a:ln w="1587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b="0" i="0" u="none" strike="noStrike" kern="0" cap="none" spc="0" normalizeH="0" baseline="0" noProof="0">
              <a:ln>
                <a:noFill/>
              </a:ln>
              <a:solidFill>
                <a:prstClr val="white"/>
              </a:solidFill>
              <a:effectLst/>
              <a:uLnTx/>
              <a:uFillTx/>
              <a:latin typeface="Franklin Gothic Book" panose="020F0502020204030204"/>
              <a:ea typeface="ＭＳ Ｐゴシック" panose="020B0600070205080204" pitchFamily="34" charset="-128"/>
              <a:cs typeface="+mn-cs"/>
            </a:endParaRPr>
          </a:p>
        </p:txBody>
      </p:sp>
      <p:sp>
        <p:nvSpPr>
          <p:cNvPr id="7" name="正方形/長方形 26">
            <a:extLst>
              <a:ext uri="{FF2B5EF4-FFF2-40B4-BE49-F238E27FC236}">
                <a16:creationId xmlns:a16="http://schemas.microsoft.com/office/drawing/2014/main" id="{7260C030-C4EE-1AA6-155C-745707A53783}"/>
              </a:ext>
            </a:extLst>
          </p:cNvPr>
          <p:cNvSpPr/>
          <p:nvPr/>
        </p:nvSpPr>
        <p:spPr>
          <a:xfrm>
            <a:off x="3353889" y="4424474"/>
            <a:ext cx="560609" cy="220488"/>
          </a:xfrm>
          <a:prstGeom prst="rect">
            <a:avLst/>
          </a:prstGeom>
          <a:solidFill>
            <a:srgbClr val="0070C0"/>
          </a:solidFill>
          <a:ln w="1587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b="0" i="0" u="none" strike="noStrike" kern="0" cap="none" spc="0" normalizeH="0" baseline="0" noProof="0">
              <a:ln>
                <a:noFill/>
              </a:ln>
              <a:solidFill>
                <a:prstClr val="white"/>
              </a:solidFill>
              <a:effectLst/>
              <a:uLnTx/>
              <a:uFillTx/>
              <a:latin typeface="Franklin Gothic Book" panose="020F0502020204030204"/>
              <a:ea typeface="ＭＳ Ｐゴシック" panose="020B0600070205080204" pitchFamily="34" charset="-128"/>
              <a:cs typeface="+mn-cs"/>
            </a:endParaRPr>
          </a:p>
        </p:txBody>
      </p:sp>
      <p:sp>
        <p:nvSpPr>
          <p:cNvPr id="8" name="正方形/長方形 27">
            <a:extLst>
              <a:ext uri="{FF2B5EF4-FFF2-40B4-BE49-F238E27FC236}">
                <a16:creationId xmlns:a16="http://schemas.microsoft.com/office/drawing/2014/main" id="{9596A962-1593-1E8D-9056-CFE0CBE6BAC5}"/>
              </a:ext>
            </a:extLst>
          </p:cNvPr>
          <p:cNvSpPr/>
          <p:nvPr/>
        </p:nvSpPr>
        <p:spPr>
          <a:xfrm>
            <a:off x="4338441" y="4424474"/>
            <a:ext cx="560609" cy="220488"/>
          </a:xfrm>
          <a:prstGeom prst="rect">
            <a:avLst/>
          </a:prstGeom>
          <a:solidFill>
            <a:srgbClr val="0070C0"/>
          </a:solidFill>
          <a:ln w="1587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b="0" i="0" u="none" strike="noStrike" kern="0" cap="none" spc="0" normalizeH="0" baseline="0" noProof="0">
              <a:ln>
                <a:noFill/>
              </a:ln>
              <a:solidFill>
                <a:prstClr val="white"/>
              </a:solidFill>
              <a:effectLst/>
              <a:uLnTx/>
              <a:uFillTx/>
              <a:latin typeface="Franklin Gothic Book" panose="020F0502020204030204"/>
              <a:ea typeface="ＭＳ Ｐゴシック" panose="020B0600070205080204" pitchFamily="34" charset="-128"/>
              <a:cs typeface="+mn-cs"/>
            </a:endParaRPr>
          </a:p>
        </p:txBody>
      </p:sp>
      <p:sp>
        <p:nvSpPr>
          <p:cNvPr id="9" name="正方形/長方形 28">
            <a:extLst>
              <a:ext uri="{FF2B5EF4-FFF2-40B4-BE49-F238E27FC236}">
                <a16:creationId xmlns:a16="http://schemas.microsoft.com/office/drawing/2014/main" id="{F17E768A-BA81-1C41-D1AC-AC1897FCF833}"/>
              </a:ext>
            </a:extLst>
          </p:cNvPr>
          <p:cNvSpPr/>
          <p:nvPr/>
        </p:nvSpPr>
        <p:spPr>
          <a:xfrm>
            <a:off x="5322721" y="4424474"/>
            <a:ext cx="560609" cy="220488"/>
          </a:xfrm>
          <a:prstGeom prst="rect">
            <a:avLst/>
          </a:prstGeom>
          <a:solidFill>
            <a:srgbClr val="0070C0"/>
          </a:solidFill>
          <a:ln w="1587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b="0" i="0" u="none" strike="noStrike" kern="0" cap="none" spc="0" normalizeH="0" baseline="0" noProof="0">
              <a:ln>
                <a:noFill/>
              </a:ln>
              <a:solidFill>
                <a:prstClr val="white"/>
              </a:solidFill>
              <a:effectLst/>
              <a:uLnTx/>
              <a:uFillTx/>
              <a:latin typeface="Franklin Gothic Book" panose="020F0502020204030204"/>
              <a:ea typeface="ＭＳ Ｐゴシック" panose="020B0600070205080204" pitchFamily="34" charset="-128"/>
              <a:cs typeface="+mn-cs"/>
            </a:endParaRPr>
          </a:p>
        </p:txBody>
      </p:sp>
      <p:sp>
        <p:nvSpPr>
          <p:cNvPr id="10" name="正方形/長方形 29">
            <a:extLst>
              <a:ext uri="{FF2B5EF4-FFF2-40B4-BE49-F238E27FC236}">
                <a16:creationId xmlns:a16="http://schemas.microsoft.com/office/drawing/2014/main" id="{550C82D7-2520-AEDC-FECC-B71C2E731650}"/>
              </a:ext>
            </a:extLst>
          </p:cNvPr>
          <p:cNvSpPr/>
          <p:nvPr/>
        </p:nvSpPr>
        <p:spPr>
          <a:xfrm>
            <a:off x="6307000" y="4424474"/>
            <a:ext cx="560609" cy="220488"/>
          </a:xfrm>
          <a:prstGeom prst="rect">
            <a:avLst/>
          </a:prstGeom>
          <a:solidFill>
            <a:srgbClr val="0070C0"/>
          </a:solidFill>
          <a:ln w="1587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b="0" i="0" u="none" strike="noStrike" kern="0" cap="none" spc="0" normalizeH="0" baseline="0" noProof="0">
              <a:ln>
                <a:noFill/>
              </a:ln>
              <a:solidFill>
                <a:prstClr val="white"/>
              </a:solidFill>
              <a:effectLst/>
              <a:uLnTx/>
              <a:uFillTx/>
              <a:latin typeface="Franklin Gothic Book" panose="020F0502020204030204"/>
              <a:ea typeface="ＭＳ Ｐゴシック" panose="020B0600070205080204" pitchFamily="34" charset="-128"/>
              <a:cs typeface="+mn-cs"/>
            </a:endParaRPr>
          </a:p>
        </p:txBody>
      </p:sp>
      <p:sp>
        <p:nvSpPr>
          <p:cNvPr id="11" name="正方形/長方形 30">
            <a:extLst>
              <a:ext uri="{FF2B5EF4-FFF2-40B4-BE49-F238E27FC236}">
                <a16:creationId xmlns:a16="http://schemas.microsoft.com/office/drawing/2014/main" id="{DE4C85F7-964F-20B6-CFA0-90DF5DE56A45}"/>
              </a:ext>
            </a:extLst>
          </p:cNvPr>
          <p:cNvSpPr/>
          <p:nvPr/>
        </p:nvSpPr>
        <p:spPr>
          <a:xfrm>
            <a:off x="7291280" y="4424474"/>
            <a:ext cx="560609" cy="220488"/>
          </a:xfrm>
          <a:prstGeom prst="rect">
            <a:avLst/>
          </a:prstGeom>
          <a:solidFill>
            <a:srgbClr val="0070C0"/>
          </a:solidFill>
          <a:ln w="1587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b="0" i="0" u="none" strike="noStrike" kern="0" cap="none" spc="0" normalizeH="0" baseline="0" noProof="0">
              <a:ln>
                <a:noFill/>
              </a:ln>
              <a:solidFill>
                <a:prstClr val="white"/>
              </a:solidFill>
              <a:effectLst/>
              <a:uLnTx/>
              <a:uFillTx/>
              <a:latin typeface="Franklin Gothic Book" panose="020F0502020204030204"/>
              <a:ea typeface="ＭＳ Ｐゴシック" panose="020B0600070205080204" pitchFamily="34" charset="-128"/>
              <a:cs typeface="+mn-cs"/>
            </a:endParaRPr>
          </a:p>
        </p:txBody>
      </p:sp>
      <p:sp>
        <p:nvSpPr>
          <p:cNvPr id="12" name="正方形/長方形 31">
            <a:extLst>
              <a:ext uri="{FF2B5EF4-FFF2-40B4-BE49-F238E27FC236}">
                <a16:creationId xmlns:a16="http://schemas.microsoft.com/office/drawing/2014/main" id="{6CF1F7EA-73A8-5B3B-7950-BB9FD9579DD9}"/>
              </a:ext>
            </a:extLst>
          </p:cNvPr>
          <p:cNvSpPr/>
          <p:nvPr/>
        </p:nvSpPr>
        <p:spPr>
          <a:xfrm>
            <a:off x="8278043" y="4424472"/>
            <a:ext cx="560609" cy="220488"/>
          </a:xfrm>
          <a:prstGeom prst="rect">
            <a:avLst/>
          </a:prstGeom>
          <a:solidFill>
            <a:srgbClr val="0070C0"/>
          </a:solidFill>
          <a:ln w="1587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b="0" i="0" u="none" strike="noStrike" kern="0" cap="none" spc="0" normalizeH="0" baseline="0" noProof="0">
              <a:ln>
                <a:noFill/>
              </a:ln>
              <a:solidFill>
                <a:prstClr val="white"/>
              </a:solidFill>
              <a:effectLst/>
              <a:uLnTx/>
              <a:uFillTx/>
              <a:latin typeface="Franklin Gothic Book" panose="020F0502020204030204"/>
              <a:ea typeface="ＭＳ Ｐゴシック" panose="020B0600070205080204" pitchFamily="34" charset="-128"/>
              <a:cs typeface="+mn-cs"/>
            </a:endParaRPr>
          </a:p>
        </p:txBody>
      </p:sp>
      <p:sp>
        <p:nvSpPr>
          <p:cNvPr id="13" name="正方形/長方形 32">
            <a:extLst>
              <a:ext uri="{FF2B5EF4-FFF2-40B4-BE49-F238E27FC236}">
                <a16:creationId xmlns:a16="http://schemas.microsoft.com/office/drawing/2014/main" id="{F2549B0F-006E-828D-EE03-01B6DF71CFB0}"/>
              </a:ext>
            </a:extLst>
          </p:cNvPr>
          <p:cNvSpPr/>
          <p:nvPr/>
        </p:nvSpPr>
        <p:spPr>
          <a:xfrm>
            <a:off x="9262322" y="4424472"/>
            <a:ext cx="560609" cy="220488"/>
          </a:xfrm>
          <a:prstGeom prst="rect">
            <a:avLst/>
          </a:prstGeom>
          <a:solidFill>
            <a:srgbClr val="0070C0"/>
          </a:solidFill>
          <a:ln w="1587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b="0" i="0" u="none" strike="noStrike" kern="0" cap="none" spc="0" normalizeH="0" baseline="0" noProof="0">
              <a:ln>
                <a:noFill/>
              </a:ln>
              <a:solidFill>
                <a:prstClr val="white"/>
              </a:solidFill>
              <a:effectLst/>
              <a:uLnTx/>
              <a:uFillTx/>
              <a:latin typeface="Franklin Gothic Book" panose="020F0502020204030204"/>
              <a:ea typeface="ＭＳ Ｐゴシック" panose="020B0600070205080204" pitchFamily="34" charset="-128"/>
              <a:cs typeface="+mn-cs"/>
            </a:endParaRPr>
          </a:p>
        </p:txBody>
      </p:sp>
      <p:sp>
        <p:nvSpPr>
          <p:cNvPr id="14" name="正方形/長方形 33">
            <a:extLst>
              <a:ext uri="{FF2B5EF4-FFF2-40B4-BE49-F238E27FC236}">
                <a16:creationId xmlns:a16="http://schemas.microsoft.com/office/drawing/2014/main" id="{6FA8C37E-1BAA-AC37-F10A-C70471222C2D}"/>
              </a:ext>
            </a:extLst>
          </p:cNvPr>
          <p:cNvSpPr/>
          <p:nvPr/>
        </p:nvSpPr>
        <p:spPr>
          <a:xfrm>
            <a:off x="10244665" y="4424472"/>
            <a:ext cx="560609" cy="220488"/>
          </a:xfrm>
          <a:prstGeom prst="rect">
            <a:avLst/>
          </a:prstGeom>
          <a:solidFill>
            <a:srgbClr val="0070C0"/>
          </a:solidFill>
          <a:ln w="1587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b="0" i="0" u="none" strike="noStrike" kern="0" cap="none" spc="0" normalizeH="0" baseline="0" noProof="0">
              <a:ln>
                <a:noFill/>
              </a:ln>
              <a:solidFill>
                <a:prstClr val="white"/>
              </a:solidFill>
              <a:effectLst/>
              <a:uLnTx/>
              <a:uFillTx/>
              <a:latin typeface="Franklin Gothic Book" panose="020F0502020204030204"/>
              <a:ea typeface="ＭＳ Ｐゴシック" panose="020B0600070205080204" pitchFamily="34" charset="-128"/>
              <a:cs typeface="+mn-cs"/>
            </a:endParaRPr>
          </a:p>
        </p:txBody>
      </p:sp>
      <p:sp>
        <p:nvSpPr>
          <p:cNvPr id="15" name="四角形: 角を丸くする 64">
            <a:extLst>
              <a:ext uri="{FF2B5EF4-FFF2-40B4-BE49-F238E27FC236}">
                <a16:creationId xmlns:a16="http://schemas.microsoft.com/office/drawing/2014/main" id="{5EE9F481-7015-366B-E7E6-C89B09F3F24C}"/>
              </a:ext>
            </a:extLst>
          </p:cNvPr>
          <p:cNvSpPr/>
          <p:nvPr/>
        </p:nvSpPr>
        <p:spPr>
          <a:xfrm>
            <a:off x="4925003" y="2580777"/>
            <a:ext cx="1357190" cy="528372"/>
          </a:xfrm>
          <a:prstGeom prst="roundRect">
            <a:avLst/>
          </a:prstGeom>
          <a:solidFill>
            <a:srgbClr val="002060"/>
          </a:solidFill>
          <a:ln w="1587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b="0" i="0" u="none" strike="noStrike" kern="0" cap="none" spc="0" normalizeH="0" baseline="0" noProof="0" dirty="0">
                <a:ln>
                  <a:noFill/>
                </a:ln>
                <a:solidFill>
                  <a:prstClr val="white"/>
                </a:solidFill>
                <a:effectLst/>
                <a:uLnTx/>
                <a:uFillTx/>
                <a:latin typeface="Franklin Gothic Book" panose="020F0502020204030204"/>
                <a:ea typeface="ＭＳ Ｐゴシック" panose="020B0600070205080204" pitchFamily="34" charset="-128"/>
                <a:cs typeface="+mn-cs"/>
              </a:rPr>
              <a:t>MLM</a:t>
            </a:r>
          </a:p>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b="0" i="0" u="none" strike="noStrike" kern="0" cap="none" spc="0" normalizeH="0" baseline="0" noProof="0" dirty="0">
                <a:ln>
                  <a:noFill/>
                </a:ln>
                <a:solidFill>
                  <a:prstClr val="white"/>
                </a:solidFill>
                <a:effectLst/>
                <a:uLnTx/>
                <a:uFillTx/>
                <a:latin typeface="Franklin Gothic Book" panose="020F0502020204030204"/>
                <a:ea typeface="ＭＳ Ｐゴシック" panose="020B0600070205080204" pitchFamily="34" charset="-128"/>
                <a:cs typeface="+mn-cs"/>
              </a:rPr>
              <a:t>Classifier</a:t>
            </a:r>
            <a:endParaRPr kumimoji="1" lang="ja-JP" altLang="en-US" b="0" i="0" u="none" strike="noStrike" kern="0" cap="none" spc="0" normalizeH="0" baseline="0" noProof="0" dirty="0">
              <a:ln>
                <a:noFill/>
              </a:ln>
              <a:solidFill>
                <a:prstClr val="white"/>
              </a:solidFill>
              <a:effectLst/>
              <a:uLnTx/>
              <a:uFillTx/>
              <a:latin typeface="Franklin Gothic Book" panose="020F0502020204030204"/>
              <a:ea typeface="ＭＳ Ｐゴシック" panose="020B0600070205080204" pitchFamily="34" charset="-128"/>
              <a:cs typeface="+mn-cs"/>
            </a:endParaRPr>
          </a:p>
        </p:txBody>
      </p:sp>
      <p:sp>
        <p:nvSpPr>
          <p:cNvPr id="16" name="テキスト ボックス 4">
            <a:extLst>
              <a:ext uri="{FF2B5EF4-FFF2-40B4-BE49-F238E27FC236}">
                <a16:creationId xmlns:a16="http://schemas.microsoft.com/office/drawing/2014/main" id="{218198D4-0E87-6B01-B49C-DDE57DB44C57}"/>
              </a:ext>
            </a:extLst>
          </p:cNvPr>
          <p:cNvSpPr txBox="1"/>
          <p:nvPr/>
        </p:nvSpPr>
        <p:spPr>
          <a:xfrm>
            <a:off x="1386725" y="4610050"/>
            <a:ext cx="9418549" cy="1200329"/>
          </a:xfrm>
          <a:prstGeom prst="rect">
            <a:avLst/>
          </a:prstGeom>
          <a:noFill/>
        </p:spPr>
        <p:txBody>
          <a:bodyPr wrap="square" rtlCol="0">
            <a:spAutoFit/>
          </a:bodyPr>
          <a:lstStyle/>
          <a:p>
            <a:r>
              <a:rPr kumimoji="1" lang="en-US" altLang="ja-JP" dirty="0"/>
              <a:t>1              </a:t>
            </a:r>
            <a:r>
              <a:rPr kumimoji="1" lang="ko-KR" altLang="en-US" dirty="0"/>
              <a:t> </a:t>
            </a:r>
            <a:r>
              <a:rPr kumimoji="1" lang="en-US" altLang="ja-JP" dirty="0"/>
              <a:t>  1               1               1               </a:t>
            </a:r>
            <a:r>
              <a:rPr kumimoji="1" lang="en-US" altLang="ja-JP" dirty="0">
                <a:solidFill>
                  <a:srgbClr val="FF0000"/>
                </a:solidFill>
              </a:rPr>
              <a:t>0               </a:t>
            </a:r>
            <a:r>
              <a:rPr kumimoji="1" lang="en-US" altLang="ja-JP" dirty="0"/>
              <a:t>1               1              1               1               1</a:t>
            </a:r>
          </a:p>
          <a:p>
            <a:r>
              <a:rPr kumimoji="1" lang="en-US" altLang="ja-JP" dirty="0"/>
              <a:t>+                 +               +               +               +               +               +              +               +               +</a:t>
            </a:r>
          </a:p>
          <a:p>
            <a:r>
              <a:rPr kumimoji="1" lang="en-US" altLang="ja-JP" dirty="0"/>
              <a:t>&lt;s&gt;            </a:t>
            </a:r>
            <a:r>
              <a:rPr lang="en-US" altLang="ko-KR" dirty="0"/>
              <a:t>Ġ</a:t>
            </a:r>
            <a:r>
              <a:rPr kumimoji="1" lang="en-US" altLang="ja-JP" dirty="0"/>
              <a:t>I            </a:t>
            </a:r>
            <a:r>
              <a:rPr lang="en-US" altLang="ko-KR" dirty="0" err="1"/>
              <a:t>Ġ</a:t>
            </a:r>
            <a:r>
              <a:rPr kumimoji="1" lang="en-US" altLang="ja-JP" dirty="0" err="1"/>
              <a:t>am</a:t>
            </a:r>
            <a:r>
              <a:rPr kumimoji="1" lang="en-US" altLang="ja-JP" dirty="0"/>
              <a:t>           </a:t>
            </a:r>
            <a:r>
              <a:rPr lang="en-US" altLang="ko-KR" dirty="0" err="1"/>
              <a:t>Ġ</a:t>
            </a:r>
            <a:r>
              <a:rPr kumimoji="1" lang="en-US" altLang="ja-JP" dirty="0" err="1"/>
              <a:t>a</a:t>
            </a:r>
            <a:r>
              <a:rPr kumimoji="1" lang="en-US" altLang="ja-JP" dirty="0"/>
              <a:t>        </a:t>
            </a:r>
            <a:r>
              <a:rPr lang="en-US" altLang="ko-KR" dirty="0" err="1">
                <a:solidFill>
                  <a:srgbClr val="FF0000"/>
                </a:solidFill>
              </a:rPr>
              <a:t>Ġ</a:t>
            </a:r>
            <a:r>
              <a:rPr kumimoji="1" lang="en-US" altLang="ja-JP" b="1" dirty="0" err="1">
                <a:solidFill>
                  <a:srgbClr val="FF0000"/>
                </a:solidFill>
              </a:rPr>
              <a:t>student</a:t>
            </a:r>
            <a:r>
              <a:rPr kumimoji="1" lang="en-US" altLang="ja-JP" dirty="0"/>
              <a:t>      </a:t>
            </a:r>
            <a:r>
              <a:rPr lang="en-US" altLang="ko-KR" dirty="0" err="1"/>
              <a:t>Ġ</a:t>
            </a:r>
            <a:r>
              <a:rPr kumimoji="1" lang="en-US" altLang="ja-JP" dirty="0" err="1"/>
              <a:t>of</a:t>
            </a:r>
            <a:r>
              <a:rPr kumimoji="1" lang="en-US" altLang="ja-JP" dirty="0"/>
              <a:t>           </a:t>
            </a:r>
            <a:r>
              <a:rPr lang="en-US" altLang="ko-KR" dirty="0" err="1"/>
              <a:t>Ġ</a:t>
            </a:r>
            <a:r>
              <a:rPr kumimoji="1" lang="en-US" altLang="ja-JP" dirty="0" err="1"/>
              <a:t>To</a:t>
            </a:r>
            <a:r>
              <a:rPr kumimoji="1" lang="en-US" altLang="ja-JP" dirty="0"/>
              <a:t>           kai              </a:t>
            </a:r>
            <a:r>
              <a:rPr lang="en-US" altLang="ko-KR" dirty="0"/>
              <a:t>.           &lt;/s&gt;</a:t>
            </a:r>
          </a:p>
          <a:p>
            <a:r>
              <a:rPr lang="en-US" altLang="ko-KR" dirty="0"/>
              <a:t>[CLS]</a:t>
            </a:r>
          </a:p>
        </p:txBody>
      </p:sp>
      <p:sp>
        <p:nvSpPr>
          <p:cNvPr id="17" name="正方形/長方形 24">
            <a:extLst>
              <a:ext uri="{FF2B5EF4-FFF2-40B4-BE49-F238E27FC236}">
                <a16:creationId xmlns:a16="http://schemas.microsoft.com/office/drawing/2014/main" id="{1A2B3EB2-BE4B-8485-92C3-0BD9B6CE96B9}"/>
              </a:ext>
            </a:extLst>
          </p:cNvPr>
          <p:cNvSpPr/>
          <p:nvPr/>
        </p:nvSpPr>
        <p:spPr>
          <a:xfrm>
            <a:off x="1386725" y="3339614"/>
            <a:ext cx="560609" cy="214488"/>
          </a:xfrm>
          <a:prstGeom prst="rect">
            <a:avLst/>
          </a:prstGeom>
          <a:solidFill>
            <a:schemeClr val="bg1">
              <a:lumMod val="50000"/>
            </a:schemeClr>
          </a:solidFill>
          <a:ln w="1587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b="0" i="0" u="none" strike="noStrike" kern="0" cap="none" spc="0" normalizeH="0" baseline="0" noProof="0">
              <a:ln>
                <a:noFill/>
              </a:ln>
              <a:solidFill>
                <a:prstClr val="white"/>
              </a:solidFill>
              <a:effectLst/>
              <a:uLnTx/>
              <a:uFillTx/>
              <a:latin typeface="Franklin Gothic Book" panose="020F0502020204030204"/>
              <a:ea typeface="ＭＳ Ｐゴシック" panose="020B0600070205080204" pitchFamily="34" charset="-128"/>
              <a:cs typeface="+mn-cs"/>
            </a:endParaRPr>
          </a:p>
        </p:txBody>
      </p:sp>
      <p:sp>
        <p:nvSpPr>
          <p:cNvPr id="18" name="正方形/長方形 25">
            <a:extLst>
              <a:ext uri="{FF2B5EF4-FFF2-40B4-BE49-F238E27FC236}">
                <a16:creationId xmlns:a16="http://schemas.microsoft.com/office/drawing/2014/main" id="{7BD2E236-3BFE-4ACD-414A-437902861FB1}"/>
              </a:ext>
            </a:extLst>
          </p:cNvPr>
          <p:cNvSpPr/>
          <p:nvPr/>
        </p:nvSpPr>
        <p:spPr>
          <a:xfrm>
            <a:off x="2371277" y="3339614"/>
            <a:ext cx="560609" cy="214488"/>
          </a:xfrm>
          <a:prstGeom prst="rect">
            <a:avLst/>
          </a:prstGeom>
          <a:solidFill>
            <a:schemeClr val="bg1">
              <a:lumMod val="50000"/>
            </a:schemeClr>
          </a:solidFill>
          <a:ln w="1587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b="0" i="0" u="none" strike="noStrike" kern="0" cap="none" spc="0" normalizeH="0" baseline="0" noProof="0">
              <a:ln>
                <a:noFill/>
              </a:ln>
              <a:solidFill>
                <a:prstClr val="white"/>
              </a:solidFill>
              <a:effectLst/>
              <a:uLnTx/>
              <a:uFillTx/>
              <a:latin typeface="Franklin Gothic Book" panose="020F0502020204030204"/>
              <a:ea typeface="ＭＳ Ｐゴシック" panose="020B0600070205080204" pitchFamily="34" charset="-128"/>
              <a:cs typeface="+mn-cs"/>
            </a:endParaRPr>
          </a:p>
        </p:txBody>
      </p:sp>
      <p:sp>
        <p:nvSpPr>
          <p:cNvPr id="19" name="正方形/長方形 26">
            <a:extLst>
              <a:ext uri="{FF2B5EF4-FFF2-40B4-BE49-F238E27FC236}">
                <a16:creationId xmlns:a16="http://schemas.microsoft.com/office/drawing/2014/main" id="{961F3C5B-3E42-ED48-1F89-668E3AA7F0CB}"/>
              </a:ext>
            </a:extLst>
          </p:cNvPr>
          <p:cNvSpPr/>
          <p:nvPr/>
        </p:nvSpPr>
        <p:spPr>
          <a:xfrm>
            <a:off x="3355828" y="3339613"/>
            <a:ext cx="560609" cy="214488"/>
          </a:xfrm>
          <a:prstGeom prst="rect">
            <a:avLst/>
          </a:prstGeom>
          <a:solidFill>
            <a:schemeClr val="bg1">
              <a:lumMod val="50000"/>
            </a:schemeClr>
          </a:solidFill>
          <a:ln w="1587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b="0" i="0" u="none" strike="noStrike" kern="0" cap="none" spc="0" normalizeH="0" baseline="0" noProof="0">
              <a:ln>
                <a:noFill/>
              </a:ln>
              <a:solidFill>
                <a:prstClr val="white"/>
              </a:solidFill>
              <a:effectLst/>
              <a:uLnTx/>
              <a:uFillTx/>
              <a:latin typeface="Franklin Gothic Book" panose="020F0502020204030204"/>
              <a:ea typeface="ＭＳ Ｐゴシック" panose="020B0600070205080204" pitchFamily="34" charset="-128"/>
              <a:cs typeface="+mn-cs"/>
            </a:endParaRPr>
          </a:p>
        </p:txBody>
      </p:sp>
      <p:sp>
        <p:nvSpPr>
          <p:cNvPr id="20" name="正方形/長方形 27">
            <a:extLst>
              <a:ext uri="{FF2B5EF4-FFF2-40B4-BE49-F238E27FC236}">
                <a16:creationId xmlns:a16="http://schemas.microsoft.com/office/drawing/2014/main" id="{3C9A1D04-6428-FA2C-D594-FE53583C4811}"/>
              </a:ext>
            </a:extLst>
          </p:cNvPr>
          <p:cNvSpPr/>
          <p:nvPr/>
        </p:nvSpPr>
        <p:spPr>
          <a:xfrm>
            <a:off x="4340380" y="3339613"/>
            <a:ext cx="560609" cy="214488"/>
          </a:xfrm>
          <a:prstGeom prst="rect">
            <a:avLst/>
          </a:prstGeom>
          <a:solidFill>
            <a:schemeClr val="bg1">
              <a:lumMod val="50000"/>
            </a:schemeClr>
          </a:solidFill>
          <a:ln w="1587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b="0" i="0" u="none" strike="noStrike" kern="0" cap="none" spc="0" normalizeH="0" baseline="0" noProof="0">
              <a:ln>
                <a:noFill/>
              </a:ln>
              <a:solidFill>
                <a:prstClr val="white"/>
              </a:solidFill>
              <a:effectLst/>
              <a:uLnTx/>
              <a:uFillTx/>
              <a:latin typeface="Franklin Gothic Book" panose="020F0502020204030204"/>
              <a:ea typeface="ＭＳ Ｐゴシック" panose="020B0600070205080204" pitchFamily="34" charset="-128"/>
              <a:cs typeface="+mn-cs"/>
            </a:endParaRPr>
          </a:p>
        </p:txBody>
      </p:sp>
      <p:sp>
        <p:nvSpPr>
          <p:cNvPr id="21" name="正方形/長方形 28">
            <a:extLst>
              <a:ext uri="{FF2B5EF4-FFF2-40B4-BE49-F238E27FC236}">
                <a16:creationId xmlns:a16="http://schemas.microsoft.com/office/drawing/2014/main" id="{31FF9011-0DB9-B5CF-E894-E3A9D4F0369F}"/>
              </a:ext>
            </a:extLst>
          </p:cNvPr>
          <p:cNvSpPr/>
          <p:nvPr/>
        </p:nvSpPr>
        <p:spPr>
          <a:xfrm>
            <a:off x="5324660" y="3339613"/>
            <a:ext cx="560609" cy="214488"/>
          </a:xfrm>
          <a:prstGeom prst="rect">
            <a:avLst/>
          </a:prstGeom>
          <a:solidFill>
            <a:schemeClr val="bg1">
              <a:lumMod val="50000"/>
            </a:schemeClr>
          </a:solidFill>
          <a:ln w="1587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b="0" i="0" u="none" strike="noStrike" kern="0" cap="none" spc="0" normalizeH="0" baseline="0" noProof="0">
              <a:ln>
                <a:noFill/>
              </a:ln>
              <a:solidFill>
                <a:prstClr val="white"/>
              </a:solidFill>
              <a:effectLst/>
              <a:uLnTx/>
              <a:uFillTx/>
              <a:latin typeface="Franklin Gothic Book" panose="020F0502020204030204"/>
              <a:ea typeface="ＭＳ Ｐゴシック" panose="020B0600070205080204" pitchFamily="34" charset="-128"/>
              <a:cs typeface="+mn-cs"/>
            </a:endParaRPr>
          </a:p>
        </p:txBody>
      </p:sp>
      <p:sp>
        <p:nvSpPr>
          <p:cNvPr id="22" name="正方形/長方形 29">
            <a:extLst>
              <a:ext uri="{FF2B5EF4-FFF2-40B4-BE49-F238E27FC236}">
                <a16:creationId xmlns:a16="http://schemas.microsoft.com/office/drawing/2014/main" id="{779AF4F7-A6FA-03EA-08AB-71D558CA8BDD}"/>
              </a:ext>
            </a:extLst>
          </p:cNvPr>
          <p:cNvSpPr/>
          <p:nvPr/>
        </p:nvSpPr>
        <p:spPr>
          <a:xfrm>
            <a:off x="6308939" y="3339613"/>
            <a:ext cx="560609" cy="214488"/>
          </a:xfrm>
          <a:prstGeom prst="rect">
            <a:avLst/>
          </a:prstGeom>
          <a:solidFill>
            <a:schemeClr val="bg1">
              <a:lumMod val="50000"/>
            </a:schemeClr>
          </a:solidFill>
          <a:ln w="1587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b="0" i="0" u="none" strike="noStrike" kern="0" cap="none" spc="0" normalizeH="0" baseline="0" noProof="0">
              <a:ln>
                <a:noFill/>
              </a:ln>
              <a:solidFill>
                <a:prstClr val="white"/>
              </a:solidFill>
              <a:effectLst/>
              <a:uLnTx/>
              <a:uFillTx/>
              <a:latin typeface="Franklin Gothic Book" panose="020F0502020204030204"/>
              <a:ea typeface="ＭＳ Ｐゴシック" panose="020B0600070205080204" pitchFamily="34" charset="-128"/>
              <a:cs typeface="+mn-cs"/>
            </a:endParaRPr>
          </a:p>
        </p:txBody>
      </p:sp>
      <p:sp>
        <p:nvSpPr>
          <p:cNvPr id="23" name="正方形/長方形 30">
            <a:extLst>
              <a:ext uri="{FF2B5EF4-FFF2-40B4-BE49-F238E27FC236}">
                <a16:creationId xmlns:a16="http://schemas.microsoft.com/office/drawing/2014/main" id="{13210287-B886-1251-CEF3-A3C53ED5020F}"/>
              </a:ext>
            </a:extLst>
          </p:cNvPr>
          <p:cNvSpPr/>
          <p:nvPr/>
        </p:nvSpPr>
        <p:spPr>
          <a:xfrm>
            <a:off x="7293219" y="3339613"/>
            <a:ext cx="560609" cy="214488"/>
          </a:xfrm>
          <a:prstGeom prst="rect">
            <a:avLst/>
          </a:prstGeom>
          <a:solidFill>
            <a:schemeClr val="bg1">
              <a:lumMod val="50000"/>
            </a:schemeClr>
          </a:solidFill>
          <a:ln w="1587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b="0" i="0" u="none" strike="noStrike" kern="0" cap="none" spc="0" normalizeH="0" baseline="0" noProof="0">
              <a:ln>
                <a:noFill/>
              </a:ln>
              <a:solidFill>
                <a:prstClr val="white"/>
              </a:solidFill>
              <a:effectLst/>
              <a:uLnTx/>
              <a:uFillTx/>
              <a:latin typeface="Franklin Gothic Book" panose="020F0502020204030204"/>
              <a:ea typeface="ＭＳ Ｐゴシック" panose="020B0600070205080204" pitchFamily="34" charset="-128"/>
              <a:cs typeface="+mn-cs"/>
            </a:endParaRPr>
          </a:p>
        </p:txBody>
      </p:sp>
      <p:sp>
        <p:nvSpPr>
          <p:cNvPr id="24" name="正方形/長方形 31">
            <a:extLst>
              <a:ext uri="{FF2B5EF4-FFF2-40B4-BE49-F238E27FC236}">
                <a16:creationId xmlns:a16="http://schemas.microsoft.com/office/drawing/2014/main" id="{58829DA8-DD21-920F-A536-64F95F63B616}"/>
              </a:ext>
            </a:extLst>
          </p:cNvPr>
          <p:cNvSpPr/>
          <p:nvPr/>
        </p:nvSpPr>
        <p:spPr>
          <a:xfrm>
            <a:off x="8279982" y="3339611"/>
            <a:ext cx="560609" cy="214488"/>
          </a:xfrm>
          <a:prstGeom prst="rect">
            <a:avLst/>
          </a:prstGeom>
          <a:solidFill>
            <a:schemeClr val="bg1">
              <a:lumMod val="50000"/>
            </a:schemeClr>
          </a:solidFill>
          <a:ln w="1587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b="0" i="0" u="none" strike="noStrike" kern="0" cap="none" spc="0" normalizeH="0" baseline="0" noProof="0">
              <a:ln>
                <a:noFill/>
              </a:ln>
              <a:solidFill>
                <a:prstClr val="white"/>
              </a:solidFill>
              <a:effectLst/>
              <a:uLnTx/>
              <a:uFillTx/>
              <a:latin typeface="Franklin Gothic Book" panose="020F0502020204030204"/>
              <a:ea typeface="ＭＳ Ｐゴシック" panose="020B0600070205080204" pitchFamily="34" charset="-128"/>
              <a:cs typeface="+mn-cs"/>
            </a:endParaRPr>
          </a:p>
        </p:txBody>
      </p:sp>
      <p:sp>
        <p:nvSpPr>
          <p:cNvPr id="25" name="正方形/長方形 32">
            <a:extLst>
              <a:ext uri="{FF2B5EF4-FFF2-40B4-BE49-F238E27FC236}">
                <a16:creationId xmlns:a16="http://schemas.microsoft.com/office/drawing/2014/main" id="{B6CD092E-0CAD-932B-8C79-1B7A0750CF18}"/>
              </a:ext>
            </a:extLst>
          </p:cNvPr>
          <p:cNvSpPr/>
          <p:nvPr/>
        </p:nvSpPr>
        <p:spPr>
          <a:xfrm>
            <a:off x="9264261" y="3339611"/>
            <a:ext cx="560609" cy="214488"/>
          </a:xfrm>
          <a:prstGeom prst="rect">
            <a:avLst/>
          </a:prstGeom>
          <a:solidFill>
            <a:schemeClr val="bg1">
              <a:lumMod val="50000"/>
            </a:schemeClr>
          </a:solidFill>
          <a:ln w="1587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b="0" i="0" u="none" strike="noStrike" kern="0" cap="none" spc="0" normalizeH="0" baseline="0" noProof="0">
              <a:ln>
                <a:noFill/>
              </a:ln>
              <a:solidFill>
                <a:prstClr val="white"/>
              </a:solidFill>
              <a:effectLst/>
              <a:uLnTx/>
              <a:uFillTx/>
              <a:latin typeface="Franklin Gothic Book" panose="020F0502020204030204"/>
              <a:ea typeface="ＭＳ Ｐゴシック" panose="020B0600070205080204" pitchFamily="34" charset="-128"/>
              <a:cs typeface="+mn-cs"/>
            </a:endParaRPr>
          </a:p>
        </p:txBody>
      </p:sp>
      <p:sp>
        <p:nvSpPr>
          <p:cNvPr id="26" name="正方形/長方形 33">
            <a:extLst>
              <a:ext uri="{FF2B5EF4-FFF2-40B4-BE49-F238E27FC236}">
                <a16:creationId xmlns:a16="http://schemas.microsoft.com/office/drawing/2014/main" id="{86F7FA87-B627-6CC5-48C1-CFDC1E15DFA5}"/>
              </a:ext>
            </a:extLst>
          </p:cNvPr>
          <p:cNvSpPr/>
          <p:nvPr/>
        </p:nvSpPr>
        <p:spPr>
          <a:xfrm>
            <a:off x="10246604" y="3339611"/>
            <a:ext cx="560609" cy="214488"/>
          </a:xfrm>
          <a:prstGeom prst="rect">
            <a:avLst/>
          </a:prstGeom>
          <a:solidFill>
            <a:schemeClr val="bg1">
              <a:lumMod val="50000"/>
            </a:schemeClr>
          </a:solidFill>
          <a:ln w="1587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b="0" i="0" u="none" strike="noStrike" kern="0" cap="none" spc="0" normalizeH="0" baseline="0" noProof="0">
              <a:ln>
                <a:noFill/>
              </a:ln>
              <a:solidFill>
                <a:prstClr val="white"/>
              </a:solidFill>
              <a:effectLst/>
              <a:uLnTx/>
              <a:uFillTx/>
              <a:latin typeface="Franklin Gothic Book" panose="020F0502020204030204"/>
              <a:ea typeface="ＭＳ Ｐゴシック" panose="020B0600070205080204" pitchFamily="34" charset="-128"/>
              <a:cs typeface="+mn-cs"/>
            </a:endParaRPr>
          </a:p>
        </p:txBody>
      </p:sp>
      <p:cxnSp>
        <p:nvCxnSpPr>
          <p:cNvPr id="27" name="직선 화살표 연결선 26">
            <a:extLst>
              <a:ext uri="{FF2B5EF4-FFF2-40B4-BE49-F238E27FC236}">
                <a16:creationId xmlns:a16="http://schemas.microsoft.com/office/drawing/2014/main" id="{31DE11E9-8102-02E9-E37F-2B82703E2E2A}"/>
              </a:ext>
            </a:extLst>
          </p:cNvPr>
          <p:cNvCxnSpPr>
            <a:cxnSpLocks/>
            <a:stCxn id="5" idx="0"/>
          </p:cNvCxnSpPr>
          <p:nvPr/>
        </p:nvCxnSpPr>
        <p:spPr>
          <a:xfrm flipV="1">
            <a:off x="1665091" y="4203988"/>
            <a:ext cx="0" cy="220488"/>
          </a:xfrm>
          <a:prstGeom prst="straightConnector1">
            <a:avLst/>
          </a:prstGeom>
          <a:ln w="12700">
            <a:tailEnd type="triangle" w="med" len="sm"/>
          </a:ln>
        </p:spPr>
        <p:style>
          <a:lnRef idx="1">
            <a:schemeClr val="dk1"/>
          </a:lnRef>
          <a:fillRef idx="0">
            <a:schemeClr val="dk1"/>
          </a:fillRef>
          <a:effectRef idx="0">
            <a:schemeClr val="dk1"/>
          </a:effectRef>
          <a:fontRef idx="minor">
            <a:schemeClr val="tx1"/>
          </a:fontRef>
        </p:style>
      </p:cxnSp>
      <p:cxnSp>
        <p:nvCxnSpPr>
          <p:cNvPr id="28" name="직선 화살표 연결선 27">
            <a:extLst>
              <a:ext uri="{FF2B5EF4-FFF2-40B4-BE49-F238E27FC236}">
                <a16:creationId xmlns:a16="http://schemas.microsoft.com/office/drawing/2014/main" id="{AEC26113-AEFB-7B64-357C-8C34E54A37AC}"/>
              </a:ext>
            </a:extLst>
          </p:cNvPr>
          <p:cNvCxnSpPr>
            <a:cxnSpLocks/>
          </p:cNvCxnSpPr>
          <p:nvPr/>
        </p:nvCxnSpPr>
        <p:spPr>
          <a:xfrm flipV="1">
            <a:off x="2649717" y="4200516"/>
            <a:ext cx="0" cy="220488"/>
          </a:xfrm>
          <a:prstGeom prst="straightConnector1">
            <a:avLst/>
          </a:prstGeom>
          <a:ln w="12700">
            <a:tailEnd type="triangle" w="med" len="sm"/>
          </a:ln>
        </p:spPr>
        <p:style>
          <a:lnRef idx="1">
            <a:schemeClr val="dk1"/>
          </a:lnRef>
          <a:fillRef idx="0">
            <a:schemeClr val="dk1"/>
          </a:fillRef>
          <a:effectRef idx="0">
            <a:schemeClr val="dk1"/>
          </a:effectRef>
          <a:fontRef idx="minor">
            <a:schemeClr val="tx1"/>
          </a:fontRef>
        </p:style>
      </p:cxnSp>
      <p:cxnSp>
        <p:nvCxnSpPr>
          <p:cNvPr id="29" name="직선 화살표 연결선 28">
            <a:extLst>
              <a:ext uri="{FF2B5EF4-FFF2-40B4-BE49-F238E27FC236}">
                <a16:creationId xmlns:a16="http://schemas.microsoft.com/office/drawing/2014/main" id="{B4E6A54B-D2DA-8E78-16D3-9B9ACD4E3718}"/>
              </a:ext>
            </a:extLst>
          </p:cNvPr>
          <p:cNvCxnSpPr>
            <a:cxnSpLocks/>
          </p:cNvCxnSpPr>
          <p:nvPr/>
        </p:nvCxnSpPr>
        <p:spPr>
          <a:xfrm flipV="1">
            <a:off x="3629908" y="4200516"/>
            <a:ext cx="0" cy="220488"/>
          </a:xfrm>
          <a:prstGeom prst="straightConnector1">
            <a:avLst/>
          </a:prstGeom>
          <a:ln w="12700">
            <a:tailEnd type="triangle" w="med" len="sm"/>
          </a:ln>
        </p:spPr>
        <p:style>
          <a:lnRef idx="1">
            <a:schemeClr val="dk1"/>
          </a:lnRef>
          <a:fillRef idx="0">
            <a:schemeClr val="dk1"/>
          </a:fillRef>
          <a:effectRef idx="0">
            <a:schemeClr val="dk1"/>
          </a:effectRef>
          <a:fontRef idx="minor">
            <a:schemeClr val="tx1"/>
          </a:fontRef>
        </p:style>
      </p:cxnSp>
      <p:cxnSp>
        <p:nvCxnSpPr>
          <p:cNvPr id="30" name="직선 화살표 연결선 29">
            <a:extLst>
              <a:ext uri="{FF2B5EF4-FFF2-40B4-BE49-F238E27FC236}">
                <a16:creationId xmlns:a16="http://schemas.microsoft.com/office/drawing/2014/main" id="{0E6C815F-5C0C-7F80-E1C0-1AF6A4C43F7C}"/>
              </a:ext>
            </a:extLst>
          </p:cNvPr>
          <p:cNvCxnSpPr>
            <a:cxnSpLocks/>
          </p:cNvCxnSpPr>
          <p:nvPr/>
        </p:nvCxnSpPr>
        <p:spPr>
          <a:xfrm flipV="1">
            <a:off x="4618971" y="4200516"/>
            <a:ext cx="0" cy="220488"/>
          </a:xfrm>
          <a:prstGeom prst="straightConnector1">
            <a:avLst/>
          </a:prstGeom>
          <a:ln w="12700">
            <a:tailEnd type="triangle" w="med" len="sm"/>
          </a:ln>
        </p:spPr>
        <p:style>
          <a:lnRef idx="1">
            <a:schemeClr val="dk1"/>
          </a:lnRef>
          <a:fillRef idx="0">
            <a:schemeClr val="dk1"/>
          </a:fillRef>
          <a:effectRef idx="0">
            <a:schemeClr val="dk1"/>
          </a:effectRef>
          <a:fontRef idx="minor">
            <a:schemeClr val="tx1"/>
          </a:fontRef>
        </p:style>
      </p:cxnSp>
      <p:cxnSp>
        <p:nvCxnSpPr>
          <p:cNvPr id="31" name="직선 화살표 연결선 30">
            <a:extLst>
              <a:ext uri="{FF2B5EF4-FFF2-40B4-BE49-F238E27FC236}">
                <a16:creationId xmlns:a16="http://schemas.microsoft.com/office/drawing/2014/main" id="{62B189DE-35DE-A18B-986D-BE41234DE1F9}"/>
              </a:ext>
            </a:extLst>
          </p:cNvPr>
          <p:cNvCxnSpPr>
            <a:cxnSpLocks/>
          </p:cNvCxnSpPr>
          <p:nvPr/>
        </p:nvCxnSpPr>
        <p:spPr>
          <a:xfrm flipV="1">
            <a:off x="5594729" y="4200516"/>
            <a:ext cx="0" cy="220488"/>
          </a:xfrm>
          <a:prstGeom prst="straightConnector1">
            <a:avLst/>
          </a:prstGeom>
          <a:ln w="12700">
            <a:tailEnd type="triangle" w="med" len="sm"/>
          </a:ln>
        </p:spPr>
        <p:style>
          <a:lnRef idx="1">
            <a:schemeClr val="dk1"/>
          </a:lnRef>
          <a:fillRef idx="0">
            <a:schemeClr val="dk1"/>
          </a:fillRef>
          <a:effectRef idx="0">
            <a:schemeClr val="dk1"/>
          </a:effectRef>
          <a:fontRef idx="minor">
            <a:schemeClr val="tx1"/>
          </a:fontRef>
        </p:style>
      </p:cxnSp>
      <p:cxnSp>
        <p:nvCxnSpPr>
          <p:cNvPr id="32" name="직선 화살표 연결선 31">
            <a:extLst>
              <a:ext uri="{FF2B5EF4-FFF2-40B4-BE49-F238E27FC236}">
                <a16:creationId xmlns:a16="http://schemas.microsoft.com/office/drawing/2014/main" id="{1EFEAEFA-0C74-8EF1-7E03-48D6716F3AD0}"/>
              </a:ext>
            </a:extLst>
          </p:cNvPr>
          <p:cNvCxnSpPr>
            <a:cxnSpLocks/>
          </p:cNvCxnSpPr>
          <p:nvPr/>
        </p:nvCxnSpPr>
        <p:spPr>
          <a:xfrm flipV="1">
            <a:off x="10508992" y="4200516"/>
            <a:ext cx="0" cy="220488"/>
          </a:xfrm>
          <a:prstGeom prst="straightConnector1">
            <a:avLst/>
          </a:prstGeom>
          <a:ln w="12700">
            <a:tailEnd type="triangle" w="med" len="sm"/>
          </a:ln>
        </p:spPr>
        <p:style>
          <a:lnRef idx="1">
            <a:schemeClr val="dk1"/>
          </a:lnRef>
          <a:fillRef idx="0">
            <a:schemeClr val="dk1"/>
          </a:fillRef>
          <a:effectRef idx="0">
            <a:schemeClr val="dk1"/>
          </a:effectRef>
          <a:fontRef idx="minor">
            <a:schemeClr val="tx1"/>
          </a:fontRef>
        </p:style>
      </p:cxnSp>
      <p:cxnSp>
        <p:nvCxnSpPr>
          <p:cNvPr id="33" name="직선 화살표 연결선 32">
            <a:extLst>
              <a:ext uri="{FF2B5EF4-FFF2-40B4-BE49-F238E27FC236}">
                <a16:creationId xmlns:a16="http://schemas.microsoft.com/office/drawing/2014/main" id="{A21D0604-971A-6325-83C4-FDFBB1528F75}"/>
              </a:ext>
            </a:extLst>
          </p:cNvPr>
          <p:cNvCxnSpPr>
            <a:cxnSpLocks/>
          </p:cNvCxnSpPr>
          <p:nvPr/>
        </p:nvCxnSpPr>
        <p:spPr>
          <a:xfrm flipV="1">
            <a:off x="6579355" y="4200516"/>
            <a:ext cx="0" cy="220488"/>
          </a:xfrm>
          <a:prstGeom prst="straightConnector1">
            <a:avLst/>
          </a:prstGeom>
          <a:ln w="12700">
            <a:tailEnd type="triangle" w="med" len="sm"/>
          </a:ln>
        </p:spPr>
        <p:style>
          <a:lnRef idx="1">
            <a:schemeClr val="dk1"/>
          </a:lnRef>
          <a:fillRef idx="0">
            <a:schemeClr val="dk1"/>
          </a:fillRef>
          <a:effectRef idx="0">
            <a:schemeClr val="dk1"/>
          </a:effectRef>
          <a:fontRef idx="minor">
            <a:schemeClr val="tx1"/>
          </a:fontRef>
        </p:style>
      </p:cxnSp>
      <p:cxnSp>
        <p:nvCxnSpPr>
          <p:cNvPr id="34" name="직선 화살표 연결선 33">
            <a:extLst>
              <a:ext uri="{FF2B5EF4-FFF2-40B4-BE49-F238E27FC236}">
                <a16:creationId xmlns:a16="http://schemas.microsoft.com/office/drawing/2014/main" id="{29439537-5EF7-EF61-EC96-31797B5C23FA}"/>
              </a:ext>
            </a:extLst>
          </p:cNvPr>
          <p:cNvCxnSpPr>
            <a:cxnSpLocks/>
          </p:cNvCxnSpPr>
          <p:nvPr/>
        </p:nvCxnSpPr>
        <p:spPr>
          <a:xfrm flipV="1">
            <a:off x="7563982" y="4200516"/>
            <a:ext cx="0" cy="220488"/>
          </a:xfrm>
          <a:prstGeom prst="straightConnector1">
            <a:avLst/>
          </a:prstGeom>
          <a:ln w="12700">
            <a:tailEnd type="triangle" w="med" len="sm"/>
          </a:ln>
        </p:spPr>
        <p:style>
          <a:lnRef idx="1">
            <a:schemeClr val="dk1"/>
          </a:lnRef>
          <a:fillRef idx="0">
            <a:schemeClr val="dk1"/>
          </a:fillRef>
          <a:effectRef idx="0">
            <a:schemeClr val="dk1"/>
          </a:effectRef>
          <a:fontRef idx="minor">
            <a:schemeClr val="tx1"/>
          </a:fontRef>
        </p:style>
      </p:cxnSp>
      <p:cxnSp>
        <p:nvCxnSpPr>
          <p:cNvPr id="35" name="직선 화살표 연결선 34">
            <a:extLst>
              <a:ext uri="{FF2B5EF4-FFF2-40B4-BE49-F238E27FC236}">
                <a16:creationId xmlns:a16="http://schemas.microsoft.com/office/drawing/2014/main" id="{FD425D4F-07F1-0F28-F3FF-4D5CDDC2E4A3}"/>
              </a:ext>
            </a:extLst>
          </p:cNvPr>
          <p:cNvCxnSpPr>
            <a:cxnSpLocks/>
          </p:cNvCxnSpPr>
          <p:nvPr/>
        </p:nvCxnSpPr>
        <p:spPr>
          <a:xfrm flipV="1">
            <a:off x="8548610" y="4200516"/>
            <a:ext cx="0" cy="220488"/>
          </a:xfrm>
          <a:prstGeom prst="straightConnector1">
            <a:avLst/>
          </a:prstGeom>
          <a:ln w="12700">
            <a:tailEnd type="triangle" w="med" len="sm"/>
          </a:ln>
        </p:spPr>
        <p:style>
          <a:lnRef idx="1">
            <a:schemeClr val="dk1"/>
          </a:lnRef>
          <a:fillRef idx="0">
            <a:schemeClr val="dk1"/>
          </a:fillRef>
          <a:effectRef idx="0">
            <a:schemeClr val="dk1"/>
          </a:effectRef>
          <a:fontRef idx="minor">
            <a:schemeClr val="tx1"/>
          </a:fontRef>
        </p:style>
      </p:cxnSp>
      <p:cxnSp>
        <p:nvCxnSpPr>
          <p:cNvPr id="36" name="직선 화살표 연결선 35">
            <a:extLst>
              <a:ext uri="{FF2B5EF4-FFF2-40B4-BE49-F238E27FC236}">
                <a16:creationId xmlns:a16="http://schemas.microsoft.com/office/drawing/2014/main" id="{59BB3DA5-A6D4-3329-C6CD-1672D678D44A}"/>
              </a:ext>
            </a:extLst>
          </p:cNvPr>
          <p:cNvCxnSpPr>
            <a:cxnSpLocks/>
          </p:cNvCxnSpPr>
          <p:nvPr/>
        </p:nvCxnSpPr>
        <p:spPr>
          <a:xfrm flipV="1">
            <a:off x="9528801" y="4200516"/>
            <a:ext cx="0" cy="220488"/>
          </a:xfrm>
          <a:prstGeom prst="straightConnector1">
            <a:avLst/>
          </a:prstGeom>
          <a:ln w="12700">
            <a:tailEnd type="triangle" w="med" len="sm"/>
          </a:ln>
        </p:spPr>
        <p:style>
          <a:lnRef idx="1">
            <a:schemeClr val="dk1"/>
          </a:lnRef>
          <a:fillRef idx="0">
            <a:schemeClr val="dk1"/>
          </a:fillRef>
          <a:effectRef idx="0">
            <a:schemeClr val="dk1"/>
          </a:effectRef>
          <a:fontRef idx="minor">
            <a:schemeClr val="tx1"/>
          </a:fontRef>
        </p:style>
      </p:cxnSp>
      <p:cxnSp>
        <p:nvCxnSpPr>
          <p:cNvPr id="37" name="직선 화살표 연결선 36">
            <a:extLst>
              <a:ext uri="{FF2B5EF4-FFF2-40B4-BE49-F238E27FC236}">
                <a16:creationId xmlns:a16="http://schemas.microsoft.com/office/drawing/2014/main" id="{4752C974-A9F3-BFA6-B564-28731EF036B4}"/>
              </a:ext>
            </a:extLst>
          </p:cNvPr>
          <p:cNvCxnSpPr>
            <a:cxnSpLocks/>
            <a:stCxn id="21" idx="0"/>
            <a:endCxn id="15" idx="2"/>
          </p:cNvCxnSpPr>
          <p:nvPr/>
        </p:nvCxnSpPr>
        <p:spPr>
          <a:xfrm flipH="1" flipV="1">
            <a:off x="5603599" y="3109149"/>
            <a:ext cx="1365" cy="23046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825885CB-3DF3-EF03-20CD-6427CF1F2AC0}"/>
              </a:ext>
            </a:extLst>
          </p:cNvPr>
          <p:cNvSpPr txBox="1"/>
          <p:nvPr/>
        </p:nvSpPr>
        <p:spPr>
          <a:xfrm>
            <a:off x="4884999" y="2019745"/>
            <a:ext cx="1441857" cy="329226"/>
          </a:xfrm>
          <a:prstGeom prst="rect">
            <a:avLst/>
          </a:prstGeom>
          <a:noFill/>
        </p:spPr>
        <p:txBody>
          <a:bodyPr wrap="square" rtlCol="0">
            <a:spAutoFit/>
          </a:bodyPr>
          <a:lstStyle/>
          <a:p>
            <a:r>
              <a:rPr lang="en-US" altLang="ko-KR" dirty="0" err="1">
                <a:solidFill>
                  <a:schemeClr val="tx1">
                    <a:lumMod val="65000"/>
                    <a:lumOff val="35000"/>
                  </a:schemeClr>
                </a:solidFill>
              </a:rPr>
              <a:t>Ġ</a:t>
            </a:r>
            <a:r>
              <a:rPr kumimoji="1" lang="en-US" altLang="ja-JP" b="1" dirty="0" err="1">
                <a:solidFill>
                  <a:schemeClr val="tx1">
                    <a:lumMod val="65000"/>
                    <a:lumOff val="35000"/>
                  </a:schemeClr>
                </a:solidFill>
              </a:rPr>
              <a:t>student</a:t>
            </a:r>
            <a:r>
              <a:rPr kumimoji="1" lang="en-US" altLang="ja-JP" b="1" dirty="0">
                <a:solidFill>
                  <a:schemeClr val="tx1">
                    <a:lumMod val="65000"/>
                    <a:lumOff val="35000"/>
                  </a:schemeClr>
                </a:solidFill>
              </a:rPr>
              <a:t> ?</a:t>
            </a:r>
            <a:endParaRPr lang="ko-KR" altLang="en-US" dirty="0">
              <a:solidFill>
                <a:schemeClr val="tx1">
                  <a:lumMod val="65000"/>
                  <a:lumOff val="35000"/>
                </a:schemeClr>
              </a:solidFill>
            </a:endParaRPr>
          </a:p>
        </p:txBody>
      </p:sp>
      <p:cxnSp>
        <p:nvCxnSpPr>
          <p:cNvPr id="39" name="직선 화살표 연결선 38">
            <a:extLst>
              <a:ext uri="{FF2B5EF4-FFF2-40B4-BE49-F238E27FC236}">
                <a16:creationId xmlns:a16="http://schemas.microsoft.com/office/drawing/2014/main" id="{ED70FB4D-946B-16A6-1236-0FE756906670}"/>
              </a:ext>
            </a:extLst>
          </p:cNvPr>
          <p:cNvCxnSpPr>
            <a:stCxn id="15" idx="0"/>
            <a:endCxn id="38" idx="2"/>
          </p:cNvCxnSpPr>
          <p:nvPr/>
        </p:nvCxnSpPr>
        <p:spPr>
          <a:xfrm flipV="1">
            <a:off x="5603599" y="2348971"/>
            <a:ext cx="2330" cy="231806"/>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791828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BA36889-19E0-01B4-E5C7-28CE94827236}"/>
              </a:ext>
            </a:extLst>
          </p:cNvPr>
          <p:cNvSpPr>
            <a:spLocks noGrp="1"/>
          </p:cNvSpPr>
          <p:nvPr>
            <p:ph type="title"/>
          </p:nvPr>
        </p:nvSpPr>
        <p:spPr/>
        <p:txBody>
          <a:bodyPr/>
          <a:lstStyle/>
          <a:p>
            <a:r>
              <a:rPr lang="en-US" altLang="ko-KR" b="1" dirty="0"/>
              <a:t>Optimizer</a:t>
            </a:r>
            <a:r>
              <a:rPr lang="en-US" altLang="ko-KR" dirty="0"/>
              <a:t> &amp; Learning Scheduler</a:t>
            </a:r>
            <a:endParaRPr lang="ko-KR" altLang="en-US" dirty="0"/>
          </a:p>
        </p:txBody>
      </p:sp>
      <p:sp>
        <p:nvSpPr>
          <p:cNvPr id="3" name="내용 개체 틀 2">
            <a:extLst>
              <a:ext uri="{FF2B5EF4-FFF2-40B4-BE49-F238E27FC236}">
                <a16:creationId xmlns:a16="http://schemas.microsoft.com/office/drawing/2014/main" id="{81D4B624-F4AC-C86F-394E-4C49E07F496C}"/>
              </a:ext>
            </a:extLst>
          </p:cNvPr>
          <p:cNvSpPr>
            <a:spLocks noGrp="1"/>
          </p:cNvSpPr>
          <p:nvPr>
            <p:ph idx="1"/>
          </p:nvPr>
        </p:nvSpPr>
        <p:spPr/>
        <p:txBody>
          <a:bodyPr/>
          <a:lstStyle/>
          <a:p>
            <a:r>
              <a:rPr lang="en-US" altLang="ko-KR" dirty="0"/>
              <a:t>We primarily follow the original BERT optimization hyperparameters, given in Section 2, except for the peak learning rate and number of warmup steps, which are tuned separately for each setting. We additionally found training to be very sensitive to the </a:t>
            </a:r>
            <a:r>
              <a:rPr lang="en-US" altLang="ko-KR" sz="3600" b="1" dirty="0"/>
              <a:t>Adam</a:t>
            </a:r>
            <a:r>
              <a:rPr lang="en-US" altLang="ko-KR" sz="3200" b="1" dirty="0"/>
              <a:t> epsilon term</a:t>
            </a:r>
            <a:r>
              <a:rPr lang="en-US" altLang="ko-KR" dirty="0"/>
              <a:t>, and in some cases we obtained better performance or improved stability after tuning it. Similarly, we found setting </a:t>
            </a:r>
            <a:r>
              <a:rPr lang="en-US" altLang="ko-KR" sz="3200" b="1" dirty="0"/>
              <a:t>β2 = 0.98 </a:t>
            </a:r>
            <a:r>
              <a:rPr lang="en-US" altLang="ko-KR" dirty="0"/>
              <a:t>to improve stability when training with large batch sizes. (</a:t>
            </a:r>
            <a:r>
              <a:rPr lang="en-US" altLang="ko-KR" dirty="0" err="1"/>
              <a:t>Yinhna</a:t>
            </a:r>
            <a:r>
              <a:rPr lang="en-US" altLang="ko-KR" dirty="0"/>
              <a:t> Liu et al.,”RoBERTa”,2019)</a:t>
            </a:r>
            <a:endParaRPr lang="ko-KR" altLang="en-US" dirty="0"/>
          </a:p>
        </p:txBody>
      </p:sp>
    </p:spTree>
    <p:extLst>
      <p:ext uri="{BB962C8B-B14F-4D97-AF65-F5344CB8AC3E}">
        <p14:creationId xmlns:p14="http://schemas.microsoft.com/office/powerpoint/2010/main" val="38449435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BA36889-19E0-01B4-E5C7-28CE94827236}"/>
              </a:ext>
            </a:extLst>
          </p:cNvPr>
          <p:cNvSpPr>
            <a:spLocks noGrp="1"/>
          </p:cNvSpPr>
          <p:nvPr>
            <p:ph type="title"/>
          </p:nvPr>
        </p:nvSpPr>
        <p:spPr/>
        <p:txBody>
          <a:bodyPr/>
          <a:lstStyle/>
          <a:p>
            <a:r>
              <a:rPr lang="en-US" altLang="ko-KR" dirty="0"/>
              <a:t>Optimizer &amp; </a:t>
            </a:r>
            <a:r>
              <a:rPr lang="en-US" altLang="ko-KR" b="1" dirty="0"/>
              <a:t>Learning Scheduler</a:t>
            </a:r>
            <a:endParaRPr lang="ko-KR" altLang="en-US" b="1" dirty="0"/>
          </a:p>
        </p:txBody>
      </p:sp>
      <p:sp>
        <p:nvSpPr>
          <p:cNvPr id="3" name="내용 개체 틀 2">
            <a:extLst>
              <a:ext uri="{FF2B5EF4-FFF2-40B4-BE49-F238E27FC236}">
                <a16:creationId xmlns:a16="http://schemas.microsoft.com/office/drawing/2014/main" id="{81D4B624-F4AC-C86F-394E-4C49E07F496C}"/>
              </a:ext>
            </a:extLst>
          </p:cNvPr>
          <p:cNvSpPr>
            <a:spLocks noGrp="1"/>
          </p:cNvSpPr>
          <p:nvPr>
            <p:ph idx="1"/>
          </p:nvPr>
        </p:nvSpPr>
        <p:spPr/>
        <p:txBody>
          <a:bodyPr/>
          <a:lstStyle/>
          <a:p>
            <a:r>
              <a:rPr lang="en-US" altLang="ko-KR" dirty="0"/>
              <a:t>The optimizer used is </a:t>
            </a:r>
            <a:r>
              <a:rPr lang="en-US" altLang="ko-KR" sz="2800" b="1" dirty="0"/>
              <a:t>Adam with a learning rate of 6e-4</a:t>
            </a:r>
            <a:r>
              <a:rPr lang="en-US" altLang="ko-KR" dirty="0"/>
              <a:t>, …skip… learning rate </a:t>
            </a:r>
            <a:r>
              <a:rPr lang="en-US" altLang="ko-KR" sz="2800" b="1" dirty="0">
                <a:solidFill>
                  <a:srgbClr val="FF0000"/>
                </a:solidFill>
              </a:rPr>
              <a:t>warmup for 24,000 steps </a:t>
            </a:r>
            <a:r>
              <a:rPr lang="en-US" altLang="ko-KR" dirty="0"/>
              <a:t>and </a:t>
            </a:r>
            <a:r>
              <a:rPr lang="en-US" altLang="ko-KR" sz="2800" b="1" u="sng" dirty="0">
                <a:solidFill>
                  <a:srgbClr val="0070C0"/>
                </a:solidFill>
              </a:rPr>
              <a:t>linear</a:t>
            </a:r>
            <a:r>
              <a:rPr lang="en-US" altLang="ko-KR" sz="2800" b="1" dirty="0">
                <a:solidFill>
                  <a:srgbClr val="0070C0"/>
                </a:solidFill>
              </a:rPr>
              <a:t> decay</a:t>
            </a:r>
            <a:r>
              <a:rPr lang="en-US" altLang="ko-KR" dirty="0">
                <a:solidFill>
                  <a:srgbClr val="0070C0"/>
                </a:solidFill>
              </a:rPr>
              <a:t> </a:t>
            </a:r>
            <a:r>
              <a:rPr lang="en-US" altLang="ko-KR" dirty="0"/>
              <a:t>of the </a:t>
            </a:r>
            <a:r>
              <a:rPr lang="en-US" altLang="ko-KR" sz="2800" b="1" dirty="0"/>
              <a:t>learning rate after</a:t>
            </a:r>
            <a:r>
              <a:rPr lang="en-US" altLang="ko-KR" dirty="0"/>
              <a:t>. (Hugging Face team, 2019)</a:t>
            </a:r>
            <a:endParaRPr lang="ko-KR" altLang="en-US" dirty="0"/>
          </a:p>
        </p:txBody>
      </p:sp>
      <p:pic>
        <p:nvPicPr>
          <p:cNvPr id="6" name="図 5">
            <a:extLst>
              <a:ext uri="{FF2B5EF4-FFF2-40B4-BE49-F238E27FC236}">
                <a16:creationId xmlns:a16="http://schemas.microsoft.com/office/drawing/2014/main" id="{38999195-0BB4-2D94-D679-5C1589CEDEE5}"/>
              </a:ext>
            </a:extLst>
          </p:cNvPr>
          <p:cNvPicPr>
            <a:picLocks noChangeAspect="1"/>
          </p:cNvPicPr>
          <p:nvPr/>
        </p:nvPicPr>
        <p:blipFill rotWithShape="1">
          <a:blip r:embed="rId2"/>
          <a:srcRect l="5250" t="47733" r="10150" b="13333"/>
          <a:stretch/>
        </p:blipFill>
        <p:spPr>
          <a:xfrm>
            <a:off x="0" y="3701915"/>
            <a:ext cx="12192000" cy="3156085"/>
          </a:xfrm>
          <a:prstGeom prst="rect">
            <a:avLst/>
          </a:prstGeom>
        </p:spPr>
      </p:pic>
    </p:spTree>
    <p:extLst>
      <p:ext uri="{BB962C8B-B14F-4D97-AF65-F5344CB8AC3E}">
        <p14:creationId xmlns:p14="http://schemas.microsoft.com/office/powerpoint/2010/main" val="29644193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D3B84AC-2A0F-0474-656B-30E418155FB9}"/>
              </a:ext>
            </a:extLst>
          </p:cNvPr>
          <p:cNvSpPr>
            <a:spLocks noGrp="1"/>
          </p:cNvSpPr>
          <p:nvPr>
            <p:ph type="title"/>
          </p:nvPr>
        </p:nvSpPr>
        <p:spPr/>
        <p:txBody>
          <a:bodyPr/>
          <a:lstStyle/>
          <a:p>
            <a:r>
              <a:rPr lang="en-US" altLang="ko-KR" dirty="0"/>
              <a:t>Warmup-Exponential decay Learning schedular</a:t>
            </a:r>
            <a:endParaRPr kumimoji="1" lang="ja-JP" altLang="en-US" dirty="0"/>
          </a:p>
        </p:txBody>
      </p:sp>
      <p:pic>
        <p:nvPicPr>
          <p:cNvPr id="5" name="図 4" descr="グラフ, 折れ線グラフ&#10;&#10;自動的に生成された説明">
            <a:extLst>
              <a:ext uri="{FF2B5EF4-FFF2-40B4-BE49-F238E27FC236}">
                <a16:creationId xmlns:a16="http://schemas.microsoft.com/office/drawing/2014/main" id="{9A66DF3B-6010-5B20-BBC5-BB5E818D507D}"/>
              </a:ext>
            </a:extLst>
          </p:cNvPr>
          <p:cNvPicPr>
            <a:picLocks noChangeAspect="1"/>
          </p:cNvPicPr>
          <p:nvPr/>
        </p:nvPicPr>
        <p:blipFill>
          <a:blip r:embed="rId2"/>
          <a:stretch>
            <a:fillRect/>
          </a:stretch>
        </p:blipFill>
        <p:spPr>
          <a:xfrm>
            <a:off x="702180" y="2367966"/>
            <a:ext cx="5449824" cy="3528908"/>
          </a:xfrm>
          <a:prstGeom prst="rect">
            <a:avLst/>
          </a:prstGeom>
        </p:spPr>
      </p:pic>
      <p:pic>
        <p:nvPicPr>
          <p:cNvPr id="10" name="図 9">
            <a:extLst>
              <a:ext uri="{FF2B5EF4-FFF2-40B4-BE49-F238E27FC236}">
                <a16:creationId xmlns:a16="http://schemas.microsoft.com/office/drawing/2014/main" id="{E1E24811-1A2E-E465-1261-ECA028C28175}"/>
              </a:ext>
            </a:extLst>
          </p:cNvPr>
          <p:cNvPicPr>
            <a:picLocks noChangeAspect="1"/>
          </p:cNvPicPr>
          <p:nvPr/>
        </p:nvPicPr>
        <p:blipFill rotWithShape="1">
          <a:blip r:embed="rId3"/>
          <a:srcRect l="4621" t="41667" r="51719" b="33571"/>
          <a:stretch/>
        </p:blipFill>
        <p:spPr>
          <a:xfrm>
            <a:off x="6095999" y="2709701"/>
            <a:ext cx="6059499" cy="1933091"/>
          </a:xfrm>
          <a:prstGeom prst="rect">
            <a:avLst/>
          </a:prstGeom>
        </p:spPr>
      </p:pic>
      <p:sp>
        <p:nvSpPr>
          <p:cNvPr id="11" name="テキスト ボックス 10">
            <a:extLst>
              <a:ext uri="{FF2B5EF4-FFF2-40B4-BE49-F238E27FC236}">
                <a16:creationId xmlns:a16="http://schemas.microsoft.com/office/drawing/2014/main" id="{5F0E8086-6220-EF10-C489-E73F109BE7DD}"/>
              </a:ext>
            </a:extLst>
          </p:cNvPr>
          <p:cNvSpPr txBox="1"/>
          <p:nvPr/>
        </p:nvSpPr>
        <p:spPr>
          <a:xfrm>
            <a:off x="8599713" y="6041571"/>
            <a:ext cx="3507921" cy="261610"/>
          </a:xfrm>
          <a:prstGeom prst="rect">
            <a:avLst/>
          </a:prstGeom>
          <a:noFill/>
        </p:spPr>
        <p:txBody>
          <a:bodyPr wrap="square" rtlCol="0">
            <a:spAutoFit/>
          </a:bodyPr>
          <a:lstStyle/>
          <a:p>
            <a:r>
              <a:rPr kumimoji="1" lang="en-US" altLang="ja-JP" sz="1100" dirty="0"/>
              <a:t>github.com/Sion1225/Warmup_Exponential_decay_LS</a:t>
            </a:r>
            <a:endParaRPr kumimoji="1" lang="ja-JP" altLang="en-US" sz="1100" dirty="0"/>
          </a:p>
        </p:txBody>
      </p:sp>
    </p:spTree>
    <p:extLst>
      <p:ext uri="{BB962C8B-B14F-4D97-AF65-F5344CB8AC3E}">
        <p14:creationId xmlns:p14="http://schemas.microsoft.com/office/powerpoint/2010/main" val="8207234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7">
            <a:extLst>
              <a:ext uri="{FF2B5EF4-FFF2-40B4-BE49-F238E27FC236}">
                <a16:creationId xmlns:a16="http://schemas.microsoft.com/office/drawing/2014/main" id="{1DAFF8C4-CBCF-2307-095A-AFA11035984B}"/>
              </a:ext>
            </a:extLst>
          </p:cNvPr>
          <p:cNvSpPr txBox="1">
            <a:spLocks/>
          </p:cNvSpPr>
          <p:nvPr/>
        </p:nvSpPr>
        <p:spPr>
          <a:xfrm>
            <a:off x="6095999" y="494562"/>
            <a:ext cx="5897218" cy="884238"/>
          </a:xfrm>
          <a:prstGeom prst="rect">
            <a:avLst/>
          </a:prstGeom>
        </p:spPr>
        <p:txBody>
          <a:bodyPr rtlCol="0"/>
          <a:lstStyle>
            <a:lvl1pPr algn="l" defTabSz="914400" rtl="0" eaLnBrk="1" latinLnBrk="0" hangingPunct="1">
              <a:lnSpc>
                <a:spcPct val="90000"/>
              </a:lnSpc>
              <a:spcBef>
                <a:spcPct val="0"/>
              </a:spcBef>
              <a:buNone/>
              <a:defRPr kumimoji="1" sz="4700" i="0" kern="1200" spc="-50" baseline="0">
                <a:solidFill>
                  <a:schemeClr val="tx1">
                    <a:lumMod val="75000"/>
                    <a:lumOff val="25000"/>
                  </a:schemeClr>
                </a:solidFill>
                <a:latin typeface="Meiryo UI" panose="020B0604030504040204" pitchFamily="50" charset="-128"/>
                <a:ea typeface="Meiryo UI" panose="020B0604030504040204" pitchFamily="50" charset="-128"/>
                <a:cs typeface="+mj-cs"/>
              </a:defRPr>
            </a:lvl1pPr>
          </a:lstStyle>
          <a:p>
            <a:r>
              <a:rPr lang="ja-JP" altLang="en-US" sz="4000" dirty="0"/>
              <a:t>研究背景</a:t>
            </a:r>
          </a:p>
        </p:txBody>
      </p:sp>
      <p:pic>
        <p:nvPicPr>
          <p:cNvPr id="5" name="図プレースホルダー 4" descr="さまざまな人々がノート PC を操作しているテーブル">
            <a:extLst>
              <a:ext uri="{FF2B5EF4-FFF2-40B4-BE49-F238E27FC236}">
                <a16:creationId xmlns:a16="http://schemas.microsoft.com/office/drawing/2014/main" id="{A9173988-A822-412E-9A8A-73875B3AFF56}"/>
              </a:ext>
            </a:extLst>
          </p:cNvPr>
          <p:cNvPicPr>
            <a:picLocks noChangeAspect="1"/>
          </p:cNvPicPr>
          <p:nvPr/>
        </p:nvPicPr>
        <p:blipFill rotWithShape="1">
          <a:blip r:embed="rId2" cstate="email">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rcRect l="23617" r="23617"/>
          <a:stretch/>
        </p:blipFill>
        <p:spPr>
          <a:xfrm>
            <a:off x="0" y="0"/>
            <a:ext cx="5416550" cy="6846932"/>
          </a:xfrm>
          <a:prstGeom prst="rect">
            <a:avLst/>
          </a:prstGeom>
          <a:noFill/>
        </p:spPr>
      </p:pic>
      <p:sp>
        <p:nvSpPr>
          <p:cNvPr id="6" name="コンテンツ プレースホルダー 8">
            <a:extLst>
              <a:ext uri="{FF2B5EF4-FFF2-40B4-BE49-F238E27FC236}">
                <a16:creationId xmlns:a16="http://schemas.microsoft.com/office/drawing/2014/main" id="{D0C42AE8-046C-940B-EACC-6BCE11B8CC42}"/>
              </a:ext>
            </a:extLst>
          </p:cNvPr>
          <p:cNvSpPr txBox="1">
            <a:spLocks/>
          </p:cNvSpPr>
          <p:nvPr/>
        </p:nvSpPr>
        <p:spPr>
          <a:xfrm>
            <a:off x="6095999" y="1297752"/>
            <a:ext cx="5416550" cy="4665726"/>
          </a:xfrm>
          <a:prstGeom prst="rect">
            <a:avLst/>
          </a:prstGeom>
        </p:spPr>
        <p:txBody>
          <a:bodyPr rtlCol="0">
            <a:no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kumimoji="1" sz="1900" kern="1200">
                <a:solidFill>
                  <a:schemeClr val="tx1">
                    <a:lumMod val="75000"/>
                    <a:lumOff val="25000"/>
                  </a:schemeClr>
                </a:solidFill>
                <a:latin typeface="Meiryo UI" panose="020B0604030504040204" pitchFamily="50" charset="-128"/>
                <a:ea typeface="Meiryo UI" panose="020B0604030504040204" pitchFamily="50" charset="-128"/>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kumimoji="1" sz="1700" kern="1200">
                <a:solidFill>
                  <a:schemeClr val="tx1">
                    <a:lumMod val="75000"/>
                    <a:lumOff val="25000"/>
                  </a:schemeClr>
                </a:solidFill>
                <a:latin typeface="Meiryo UI" panose="020B0604030504040204" pitchFamily="50" charset="-128"/>
                <a:ea typeface="Meiryo UI" panose="020B0604030504040204" pitchFamily="50" charset="-128"/>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9pPr>
          </a:lstStyle>
          <a:p>
            <a:pPr marL="0" indent="0">
              <a:lnSpc>
                <a:spcPct val="100000"/>
              </a:lnSpc>
              <a:buFont typeface="Calibri" panose="020F0502020204030204" pitchFamily="34" charset="0"/>
              <a:buNone/>
            </a:pPr>
            <a:r>
              <a:rPr lang="ja-JP" altLang="en-US" sz="2200" dirty="0">
                <a:solidFill>
                  <a:srgbClr val="FF0000"/>
                </a:solidFill>
                <a:cs typeface="Biome Light" panose="020B0303030204020804" pitchFamily="34" charset="0"/>
              </a:rPr>
              <a:t>共感</a:t>
            </a:r>
            <a:r>
              <a:rPr lang="ja-JP" altLang="en-US" sz="2200" dirty="0">
                <a:cs typeface="Biome Light" panose="020B0303030204020804" pitchFamily="34" charset="0"/>
              </a:rPr>
              <a:t>は、人間社会で凄く大事なことである。</a:t>
            </a:r>
            <a:endParaRPr lang="en-US" altLang="ja-JP" sz="2200" dirty="0">
              <a:cs typeface="Biome Light" panose="020B0303030204020804" pitchFamily="34" charset="0"/>
            </a:endParaRPr>
          </a:p>
          <a:p>
            <a:pPr marL="0" indent="0">
              <a:lnSpc>
                <a:spcPct val="100000"/>
              </a:lnSpc>
              <a:buFont typeface="Calibri" panose="020F0502020204030204" pitchFamily="34" charset="0"/>
              <a:buNone/>
            </a:pPr>
            <a:r>
              <a:rPr lang="ja-JP" altLang="en-US" sz="2200" dirty="0">
                <a:solidFill>
                  <a:srgbClr val="FF0000"/>
                </a:solidFill>
                <a:cs typeface="Biome Light" panose="020B0303030204020804" pitchFamily="34" charset="0"/>
              </a:rPr>
              <a:t>共感</a:t>
            </a:r>
            <a:r>
              <a:rPr lang="en-US" altLang="ja-JP" sz="2200" dirty="0">
                <a:solidFill>
                  <a:srgbClr val="FF0000"/>
                </a:solidFill>
                <a:cs typeface="Biome Light" panose="020B0303030204020804" pitchFamily="34" charset="0"/>
              </a:rPr>
              <a:t>(Empathy)</a:t>
            </a:r>
            <a:r>
              <a:rPr lang="ja-JP" altLang="en-US" sz="2200" dirty="0">
                <a:cs typeface="Biome Light" panose="020B0303030204020804" pitchFamily="34" charset="0"/>
              </a:rPr>
              <a:t>というのは、相手の立場から物事を理解したり</a:t>
            </a:r>
            <a:r>
              <a:rPr lang="ja-JP" altLang="en-US" sz="2200">
                <a:cs typeface="Biome Light" panose="020B0303030204020804" pitchFamily="34" charset="0"/>
              </a:rPr>
              <a:t>、考えたりする能力</a:t>
            </a:r>
            <a:r>
              <a:rPr lang="ja-JP" altLang="en-US" sz="2200" dirty="0">
                <a:cs typeface="Biome Light" panose="020B0303030204020804" pitchFamily="34" charset="0"/>
              </a:rPr>
              <a:t>である</a:t>
            </a:r>
            <a:r>
              <a:rPr lang="en-US" altLang="ja-JP" sz="2200" dirty="0">
                <a:cs typeface="Biome Light" panose="020B0303030204020804" pitchFamily="34" charset="0"/>
              </a:rPr>
              <a:t>[1]</a:t>
            </a:r>
            <a:r>
              <a:rPr lang="ja-JP" altLang="en-US" sz="2200" dirty="0">
                <a:cs typeface="Biome Light" panose="020B0303030204020804" pitchFamily="34" charset="0"/>
              </a:rPr>
              <a:t> 。</a:t>
            </a:r>
            <a:endParaRPr lang="en-US" altLang="ja-JP" sz="2200" dirty="0">
              <a:cs typeface="Biome Light" panose="020B0303030204020804" pitchFamily="34" charset="0"/>
            </a:endParaRPr>
          </a:p>
          <a:p>
            <a:r>
              <a:rPr lang="ja-JP" altLang="en-US" sz="2200" dirty="0">
                <a:cs typeface="Biome Light" panose="020B0303030204020804" pitchFamily="34" charset="0"/>
              </a:rPr>
              <a:t>人は、このような</a:t>
            </a:r>
            <a:r>
              <a:rPr lang="ja-JP" altLang="en-US" sz="2200" dirty="0">
                <a:solidFill>
                  <a:srgbClr val="FF0000"/>
                </a:solidFill>
                <a:cs typeface="Biome Light" panose="020B0303030204020804" pitchFamily="34" charset="0"/>
              </a:rPr>
              <a:t>感情</a:t>
            </a:r>
            <a:r>
              <a:rPr lang="ja-JP" altLang="en-US" sz="2200" dirty="0">
                <a:cs typeface="Biome Light" panose="020B0303030204020804" pitchFamily="34" charset="0"/>
              </a:rPr>
              <a:t>を認識し、</a:t>
            </a:r>
            <a:r>
              <a:rPr lang="ja-JP" altLang="en-US" sz="2200" dirty="0">
                <a:solidFill>
                  <a:srgbClr val="FF0000"/>
                </a:solidFill>
                <a:cs typeface="Biome Light" panose="020B0303030204020804" pitchFamily="34" charset="0"/>
              </a:rPr>
              <a:t>共感</a:t>
            </a:r>
            <a:r>
              <a:rPr lang="ja-JP" altLang="en-US" sz="2200" dirty="0">
                <a:cs typeface="Biome Light" panose="020B0303030204020804" pitchFamily="34" charset="0"/>
              </a:rPr>
              <a:t>することで、相手の意図をはっきり把握したり、相手を理解する</a:t>
            </a:r>
            <a:r>
              <a:rPr lang="de-DE" altLang="ja-JP" sz="2200" dirty="0">
                <a:cs typeface="Biome Light" panose="020B0303030204020804" pitchFamily="34" charset="0"/>
              </a:rPr>
              <a:t>[2]</a:t>
            </a:r>
            <a:r>
              <a:rPr lang="ja-JP" altLang="en-US" sz="2200" dirty="0">
                <a:cs typeface="Biome Light" panose="020B0303030204020804" pitchFamily="34" charset="0"/>
              </a:rPr>
              <a:t>ことで社会的な関係を築いていく。</a:t>
            </a:r>
            <a:endParaRPr lang="en-US" altLang="ja-JP" sz="2200" dirty="0">
              <a:cs typeface="Biome Light" panose="020B0303030204020804" pitchFamily="34" charset="0"/>
            </a:endParaRPr>
          </a:p>
          <a:p>
            <a:endParaRPr lang="en-US" altLang="ja-JP" sz="2200" dirty="0">
              <a:cs typeface="Biome Light" panose="020B0303030204020804" pitchFamily="34" charset="0"/>
            </a:endParaRPr>
          </a:p>
          <a:p>
            <a:r>
              <a:rPr lang="ja-JP" altLang="en-US" sz="2200" dirty="0">
                <a:cs typeface="Biome Light" panose="020B0303030204020804" pitchFamily="34" charset="0"/>
              </a:rPr>
              <a:t>コンピューターも同様で，人の指示をより正確に理解したり、より親しみのある、信頼できる存在になるためには、人間のように感情を理解し、</a:t>
            </a:r>
            <a:r>
              <a:rPr lang="ja-JP" altLang="en-US" sz="2200" dirty="0">
                <a:solidFill>
                  <a:srgbClr val="FF0000"/>
                </a:solidFill>
                <a:cs typeface="Biome Light" panose="020B0303030204020804" pitchFamily="34" charset="0"/>
              </a:rPr>
              <a:t>感情</a:t>
            </a:r>
            <a:r>
              <a:rPr lang="ja-JP" altLang="en-US" sz="2200" dirty="0">
                <a:cs typeface="Biome Light" panose="020B0303030204020804" pitchFamily="34" charset="0"/>
              </a:rPr>
              <a:t>を考慮して言葉の意味を把握したり、</a:t>
            </a:r>
            <a:r>
              <a:rPr lang="ja-JP" altLang="en-US" sz="2200" dirty="0">
                <a:solidFill>
                  <a:srgbClr val="FF0000"/>
                </a:solidFill>
                <a:cs typeface="Biome Light" panose="020B0303030204020804" pitchFamily="34" charset="0"/>
              </a:rPr>
              <a:t>感情的</a:t>
            </a:r>
            <a:r>
              <a:rPr lang="ja-JP" altLang="en-US" sz="2200" dirty="0">
                <a:cs typeface="Biome Light" panose="020B0303030204020804" pitchFamily="34" charset="0"/>
              </a:rPr>
              <a:t>である回答をする必要があると考えられる。</a:t>
            </a:r>
            <a:endParaRPr lang="en-US" altLang="ja-JP" sz="2200" dirty="0">
              <a:cs typeface="Biome Light" panose="020B0303030204020804" pitchFamily="34" charset="0"/>
            </a:endParaRPr>
          </a:p>
          <a:p>
            <a:pPr marL="0" indent="0">
              <a:lnSpc>
                <a:spcPct val="100000"/>
              </a:lnSpc>
              <a:buFont typeface="Calibri" panose="020F0502020204030204" pitchFamily="34" charset="0"/>
              <a:buNone/>
            </a:pPr>
            <a:endParaRPr lang="en-US" altLang="ja-JP" sz="2200" dirty="0">
              <a:cs typeface="Biome Light" panose="020B0303030204020804" pitchFamily="34" charset="0"/>
            </a:endParaRPr>
          </a:p>
        </p:txBody>
      </p:sp>
      <p:sp>
        <p:nvSpPr>
          <p:cNvPr id="7" name="スライド番号プレースホルダー 3">
            <a:extLst>
              <a:ext uri="{FF2B5EF4-FFF2-40B4-BE49-F238E27FC236}">
                <a16:creationId xmlns:a16="http://schemas.microsoft.com/office/drawing/2014/main" id="{03556898-B95B-7120-C1AF-CE3494F3863D}"/>
              </a:ext>
            </a:extLst>
          </p:cNvPr>
          <p:cNvSpPr txBox="1">
            <a:spLocks/>
          </p:cNvSpPr>
          <p:nvPr/>
        </p:nvSpPr>
        <p:spPr>
          <a:xfrm>
            <a:off x="11549269" y="6468303"/>
            <a:ext cx="443948" cy="365125"/>
          </a:xfrm>
          <a:prstGeom prst="rect">
            <a:avLst/>
          </a:prstGeom>
        </p:spPr>
        <p:txBody>
          <a:bodyPr rtlCol="0"/>
          <a:lstStyle>
            <a:defPPr rtl="0">
              <a:defRPr lang="ja-jp"/>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C2E478F-E849-4A8C-AF1F-CBCC78A7CBFA}" type="slidenum">
              <a:rPr lang="en-US" altLang="ja-JP" smtClean="0"/>
              <a:pPr/>
              <a:t>2</a:t>
            </a:fld>
            <a:endParaRPr lang="ja-JP" altLang="en-US"/>
          </a:p>
        </p:txBody>
      </p:sp>
      <p:sp>
        <p:nvSpPr>
          <p:cNvPr id="8" name="テキスト ボックス 7">
            <a:extLst>
              <a:ext uri="{FF2B5EF4-FFF2-40B4-BE49-F238E27FC236}">
                <a16:creationId xmlns:a16="http://schemas.microsoft.com/office/drawing/2014/main" id="{A1949688-790C-BB45-4DB3-6AF5FD4C701C}"/>
              </a:ext>
            </a:extLst>
          </p:cNvPr>
          <p:cNvSpPr txBox="1"/>
          <p:nvPr/>
        </p:nvSpPr>
        <p:spPr>
          <a:xfrm>
            <a:off x="6095999" y="6388269"/>
            <a:ext cx="5416550" cy="507831"/>
          </a:xfrm>
          <a:prstGeom prst="rect">
            <a:avLst/>
          </a:prstGeom>
          <a:noFill/>
        </p:spPr>
        <p:txBody>
          <a:bodyPr wrap="square" rtlCol="0">
            <a:spAutoFit/>
          </a:bodyPr>
          <a:lstStyle/>
          <a:p>
            <a:r>
              <a:rPr kumimoji="1" lang="en-US" altLang="ja-JP" sz="900" dirty="0">
                <a:solidFill>
                  <a:schemeClr val="bg1"/>
                </a:solidFill>
                <a:latin typeface="Noto Sans CJK KR Regular" panose="020B0500000000000000" pitchFamily="34" charset="-128"/>
                <a:ea typeface="Noto Sans CJK KR Regular" panose="020B0500000000000000" pitchFamily="34" charset="-128"/>
              </a:rPr>
              <a:t>[1] </a:t>
            </a:r>
            <a:r>
              <a:rPr kumimoji="1" lang="en-US" altLang="ja-JP" sz="900" dirty="0" err="1">
                <a:solidFill>
                  <a:schemeClr val="bg1"/>
                </a:solidFill>
                <a:latin typeface="Noto Sans CJK KR Regular" panose="020B0500000000000000" pitchFamily="34" charset="-128"/>
                <a:ea typeface="Noto Sans CJK KR Regular" panose="020B0500000000000000" pitchFamily="34" charset="-128"/>
              </a:rPr>
              <a:t>Bellet</a:t>
            </a:r>
            <a:r>
              <a:rPr kumimoji="1" lang="en-US" altLang="ja-JP" sz="900" dirty="0">
                <a:solidFill>
                  <a:schemeClr val="bg1"/>
                </a:solidFill>
                <a:latin typeface="Noto Sans CJK KR Regular" panose="020B0500000000000000" pitchFamily="34" charset="-128"/>
                <a:ea typeface="Noto Sans CJK KR Regular" panose="020B0500000000000000" pitchFamily="34" charset="-128"/>
              </a:rPr>
              <a:t> PS, Maloney MJ. The Importance of Empathy as an Interviewing Skill in Medicine. JAMA. 1991;266(13):1831–1832. doi:10.1001/jama.1991.03470130111039</a:t>
            </a:r>
          </a:p>
          <a:p>
            <a:r>
              <a:rPr kumimoji="1" lang="en-US" altLang="ja-JP" sz="900" dirty="0">
                <a:solidFill>
                  <a:schemeClr val="bg1"/>
                </a:solidFill>
                <a:latin typeface="Noto Sans CJK KR Regular" panose="020B0500000000000000" pitchFamily="34" charset="-128"/>
                <a:ea typeface="Noto Sans CJK KR Regular" panose="020B0500000000000000" pitchFamily="34" charset="-128"/>
              </a:rPr>
              <a:t>[2] </a:t>
            </a:r>
            <a:r>
              <a:rPr kumimoji="1" lang="en-US" altLang="ja-JP" sz="900" dirty="0" err="1">
                <a:solidFill>
                  <a:schemeClr val="bg1"/>
                </a:solidFill>
                <a:latin typeface="Noto Sans CJK KR Regular" panose="020B0500000000000000" pitchFamily="34" charset="-128"/>
                <a:ea typeface="Noto Sans CJK KR Regular" panose="020B0500000000000000" pitchFamily="34" charset="-128"/>
              </a:rPr>
              <a:t>Warum</a:t>
            </a:r>
            <a:r>
              <a:rPr kumimoji="1" lang="en-US" altLang="ja-JP" sz="900" dirty="0">
                <a:solidFill>
                  <a:schemeClr val="bg1"/>
                </a:solidFill>
                <a:latin typeface="Noto Sans CJK KR Regular" panose="020B0500000000000000" pitchFamily="34" charset="-128"/>
                <a:ea typeface="Noto Sans CJK KR Regular" panose="020B0500000000000000" pitchFamily="34" charset="-128"/>
              </a:rPr>
              <a:t> ich </a:t>
            </a:r>
            <a:r>
              <a:rPr kumimoji="1" lang="en-US" altLang="ja-JP" sz="900" dirty="0" err="1">
                <a:solidFill>
                  <a:schemeClr val="bg1"/>
                </a:solidFill>
                <a:latin typeface="Noto Sans CJK KR Regular" panose="020B0500000000000000" pitchFamily="34" charset="-128"/>
                <a:ea typeface="Noto Sans CJK KR Regular" panose="020B0500000000000000" pitchFamily="34" charset="-128"/>
              </a:rPr>
              <a:t>fühle</a:t>
            </a:r>
            <a:r>
              <a:rPr kumimoji="1" lang="en-US" altLang="ja-JP" sz="900" dirty="0">
                <a:solidFill>
                  <a:schemeClr val="bg1"/>
                </a:solidFill>
                <a:latin typeface="Noto Sans CJK KR Regular" panose="020B0500000000000000" pitchFamily="34" charset="-128"/>
                <a:ea typeface="Noto Sans CJK KR Regular" panose="020B0500000000000000" pitchFamily="34" charset="-128"/>
              </a:rPr>
              <a:t>, was Du </a:t>
            </a:r>
            <a:r>
              <a:rPr kumimoji="1" lang="en-US" altLang="ja-JP" sz="900" dirty="0" err="1">
                <a:solidFill>
                  <a:schemeClr val="bg1"/>
                </a:solidFill>
                <a:latin typeface="Noto Sans CJK KR Regular" panose="020B0500000000000000" pitchFamily="34" charset="-128"/>
                <a:ea typeface="Noto Sans CJK KR Regular" panose="020B0500000000000000" pitchFamily="34" charset="-128"/>
              </a:rPr>
              <a:t>fühlst</a:t>
            </a:r>
            <a:r>
              <a:rPr kumimoji="1" lang="en-US" altLang="ja-JP" sz="900" dirty="0">
                <a:solidFill>
                  <a:schemeClr val="bg1"/>
                </a:solidFill>
                <a:latin typeface="Noto Sans CJK KR Regular" panose="020B0500000000000000" pitchFamily="34" charset="-128"/>
                <a:ea typeface="Noto Sans CJK KR Regular" panose="020B0500000000000000" pitchFamily="34" charset="-128"/>
              </a:rPr>
              <a:t> (Joachim Bauer, 2005)</a:t>
            </a:r>
            <a:endParaRPr kumimoji="1" lang="ja-JP" altLang="en-US" sz="900" dirty="0">
              <a:solidFill>
                <a:schemeClr val="bg1"/>
              </a:solidFill>
              <a:latin typeface="Noto Sans CJK KR Regular" panose="020B0500000000000000" pitchFamily="34" charset="-128"/>
              <a:ea typeface="Noto Sans CJK KR Regular" panose="020B0500000000000000" pitchFamily="34" charset="-128"/>
            </a:endParaRPr>
          </a:p>
        </p:txBody>
      </p:sp>
      <p:grpSp>
        <p:nvGrpSpPr>
          <p:cNvPr id="9" name="グループ化 8">
            <a:extLst>
              <a:ext uri="{FF2B5EF4-FFF2-40B4-BE49-F238E27FC236}">
                <a16:creationId xmlns:a16="http://schemas.microsoft.com/office/drawing/2014/main" id="{976D4764-2345-5858-31A3-543691508121}"/>
              </a:ext>
            </a:extLst>
          </p:cNvPr>
          <p:cNvGrpSpPr/>
          <p:nvPr/>
        </p:nvGrpSpPr>
        <p:grpSpPr>
          <a:xfrm>
            <a:off x="-36720" y="-6516"/>
            <a:ext cx="5453270" cy="6890995"/>
            <a:chOff x="-36720" y="-6516"/>
            <a:chExt cx="5453270" cy="6890995"/>
          </a:xfrm>
        </p:grpSpPr>
        <p:pic>
          <p:nvPicPr>
            <p:cNvPr id="10" name="図 9" descr="人, 女性, テーブル, 男 が含まれている画像&#10;&#10;自動的に生成された説明">
              <a:extLst>
                <a:ext uri="{FF2B5EF4-FFF2-40B4-BE49-F238E27FC236}">
                  <a16:creationId xmlns:a16="http://schemas.microsoft.com/office/drawing/2014/main" id="{BC09C0FC-2DBD-2B33-BD02-F07CED41C30A}"/>
                </a:ext>
              </a:extLst>
            </p:cNvPr>
            <p:cNvPicPr>
              <a:picLocks noChangeAspect="1"/>
            </p:cNvPicPr>
            <p:nvPr/>
          </p:nvPicPr>
          <p:blipFill rotWithShape="1">
            <a:blip r:embed="rId4"/>
            <a:srcRect l="7196" r="45450"/>
            <a:stretch/>
          </p:blipFill>
          <p:spPr>
            <a:xfrm>
              <a:off x="0" y="-6516"/>
              <a:ext cx="5416550" cy="6863275"/>
            </a:xfrm>
            <a:prstGeom prst="rect">
              <a:avLst/>
            </a:prstGeom>
          </p:spPr>
        </p:pic>
        <p:sp>
          <p:nvSpPr>
            <p:cNvPr id="11" name="テキスト ボックス 10">
              <a:extLst>
                <a:ext uri="{FF2B5EF4-FFF2-40B4-BE49-F238E27FC236}">
                  <a16:creationId xmlns:a16="http://schemas.microsoft.com/office/drawing/2014/main" id="{FE751894-0AFC-2797-BEE2-5E743C3E74A0}"/>
                </a:ext>
              </a:extLst>
            </p:cNvPr>
            <p:cNvSpPr txBox="1"/>
            <p:nvPr/>
          </p:nvSpPr>
          <p:spPr>
            <a:xfrm>
              <a:off x="-36720" y="6622869"/>
              <a:ext cx="1397726" cy="261610"/>
            </a:xfrm>
            <a:prstGeom prst="rect">
              <a:avLst/>
            </a:prstGeom>
            <a:noFill/>
          </p:spPr>
          <p:txBody>
            <a:bodyPr wrap="square" rtlCol="0">
              <a:spAutoFit/>
            </a:bodyPr>
            <a:lstStyle/>
            <a:p>
              <a:r>
                <a:rPr lang="en-US" altLang="ja-JP" sz="1100" b="0" i="0" dirty="0" err="1">
                  <a:solidFill>
                    <a:schemeClr val="bg1"/>
                  </a:solidFill>
                  <a:effectLst/>
                  <a:latin typeface="Open Sans" panose="020B0606030504020204" pitchFamily="34" charset="0"/>
                </a:rPr>
                <a:t>Blutgruppe</a:t>
              </a:r>
              <a:endParaRPr kumimoji="1" lang="ja-JP" altLang="en-US" sz="1100" dirty="0">
                <a:solidFill>
                  <a:schemeClr val="bg1"/>
                </a:solidFill>
              </a:endParaRPr>
            </a:p>
          </p:txBody>
        </p:sp>
      </p:grpSp>
    </p:spTree>
    <p:extLst>
      <p:ext uri="{BB962C8B-B14F-4D97-AF65-F5344CB8AC3E}">
        <p14:creationId xmlns:p14="http://schemas.microsoft.com/office/powerpoint/2010/main" val="1674678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제목 1">
                <a:extLst>
                  <a:ext uri="{FF2B5EF4-FFF2-40B4-BE49-F238E27FC236}">
                    <a16:creationId xmlns:a16="http://schemas.microsoft.com/office/drawing/2014/main" id="{849708DD-7BF4-DE98-ED3C-6EC6036F751F}"/>
                  </a:ext>
                </a:extLst>
              </p:cNvPr>
              <p:cNvSpPr>
                <a:spLocks noGrp="1"/>
              </p:cNvSpPr>
              <p:nvPr>
                <p:ph type="title"/>
              </p:nvPr>
            </p:nvSpPr>
            <p:spPr/>
            <p:txBody>
              <a:bodyPr/>
              <a:lstStyle/>
              <a:p>
                <a:r>
                  <a:rPr lang="en-US" altLang="ko-KR" dirty="0"/>
                  <a:t>Model1</a:t>
                </a:r>
                <a:r>
                  <a:rPr lang="en-US" altLang="ja-JP" dirty="0"/>
                  <a:t>(</a:t>
                </a:r>
                <a14:m>
                  <m:oMath xmlns:m="http://schemas.openxmlformats.org/officeDocument/2006/math">
                    <m:sSub>
                      <m:sSubPr>
                        <m:ctrlPr>
                          <a:rPr lang="en-US" altLang="ja-JP" b="0" i="1" smtClean="0">
                            <a:latin typeface="Cambria Math" panose="02040503050406030204" pitchFamily="18" charset="0"/>
                          </a:rPr>
                        </m:ctrlPr>
                      </m:sSubPr>
                      <m:e>
                        <m:r>
                          <a:rPr lang="en-US" altLang="ja-JP" i="1">
                            <a:latin typeface="Cambria Math" panose="02040503050406030204" pitchFamily="18" charset="0"/>
                          </a:rPr>
                          <m:t>𝑀𝑜𝑑𝑒𝑙</m:t>
                        </m:r>
                      </m:e>
                      <m:sub>
                        <m:r>
                          <a:rPr lang="en-US" altLang="ja-JP" b="0" i="1" smtClean="0">
                            <a:latin typeface="Cambria Math" panose="02040503050406030204" pitchFamily="18" charset="0"/>
                          </a:rPr>
                          <m:t>𝑆</m:t>
                        </m:r>
                      </m:sub>
                    </m:sSub>
                  </m:oMath>
                </a14:m>
                <a:r>
                  <a:rPr lang="en-US" altLang="ja-JP" dirty="0"/>
                  <a:t>)</a:t>
                </a:r>
                <a:endParaRPr lang="ko-KR" altLang="en-US" dirty="0"/>
              </a:p>
            </p:txBody>
          </p:sp>
        </mc:Choice>
        <mc:Fallback xmlns="">
          <p:sp>
            <p:nvSpPr>
              <p:cNvPr id="2" name="제목 1">
                <a:extLst>
                  <a:ext uri="{FF2B5EF4-FFF2-40B4-BE49-F238E27FC236}">
                    <a16:creationId xmlns:a16="http://schemas.microsoft.com/office/drawing/2014/main" id="{849708DD-7BF4-DE98-ED3C-6EC6036F751F}"/>
                  </a:ext>
                </a:extLst>
              </p:cNvPr>
              <p:cNvSpPr>
                <a:spLocks noGrp="1" noRot="1" noChangeAspect="1" noMove="1" noResize="1" noEditPoints="1" noAdjustHandles="1" noChangeArrowheads="1" noChangeShapeType="1" noTextEdit="1"/>
              </p:cNvSpPr>
              <p:nvPr>
                <p:ph type="title"/>
              </p:nvPr>
            </p:nvSpPr>
            <p:spPr>
              <a:blipFill>
                <a:blip r:embed="rId2"/>
                <a:stretch>
                  <a:fillRect l="-2667" b="-21008"/>
                </a:stretch>
              </a:blipFill>
            </p:spPr>
            <p:txBody>
              <a:bodyPr/>
              <a:lstStyle/>
              <a:p>
                <a:r>
                  <a:rPr lang="ko-KR" altLang="en-US">
                    <a:noFill/>
                  </a:rPr>
                  <a:t> </a:t>
                </a:r>
              </a:p>
            </p:txBody>
          </p:sp>
        </mc:Fallback>
      </mc:AlternateContent>
      <p:sp>
        <p:nvSpPr>
          <p:cNvPr id="4" name="四角形: 角を丸くする 3">
            <a:extLst>
              <a:ext uri="{FF2B5EF4-FFF2-40B4-BE49-F238E27FC236}">
                <a16:creationId xmlns:a16="http://schemas.microsoft.com/office/drawing/2014/main" id="{18776C1C-3EB8-AAF3-6F17-414F17D68D39}"/>
              </a:ext>
            </a:extLst>
          </p:cNvPr>
          <p:cNvSpPr/>
          <p:nvPr/>
        </p:nvSpPr>
        <p:spPr>
          <a:xfrm>
            <a:off x="2032143" y="4558146"/>
            <a:ext cx="8127714" cy="1005841"/>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7200" dirty="0" err="1"/>
              <a:t>RoBERTa</a:t>
            </a:r>
            <a:r>
              <a:rPr kumimoji="1" lang="en-US" altLang="ja-JP" sz="7200" dirty="0"/>
              <a:t>-Base</a:t>
            </a:r>
            <a:endParaRPr kumimoji="1" lang="ja-JP" altLang="en-US" sz="7200" dirty="0"/>
          </a:p>
        </p:txBody>
      </p:sp>
      <p:sp>
        <p:nvSpPr>
          <p:cNvPr id="6" name="正方形/長方形 9">
            <a:extLst>
              <a:ext uri="{FF2B5EF4-FFF2-40B4-BE49-F238E27FC236}">
                <a16:creationId xmlns:a16="http://schemas.microsoft.com/office/drawing/2014/main" id="{26353792-DE33-7BB6-69DF-A12F4EC62E2F}"/>
              </a:ext>
            </a:extLst>
          </p:cNvPr>
          <p:cNvSpPr/>
          <p:nvPr/>
        </p:nvSpPr>
        <p:spPr>
          <a:xfrm>
            <a:off x="2032143" y="3936517"/>
            <a:ext cx="1634938" cy="32272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[CLS]</a:t>
            </a:r>
            <a:endParaRPr kumimoji="1" lang="ja-JP" altLang="en-US" dirty="0"/>
          </a:p>
        </p:txBody>
      </p:sp>
      <p:cxnSp>
        <p:nvCxnSpPr>
          <p:cNvPr id="17" name="직선 화살표 연결선 16">
            <a:extLst>
              <a:ext uri="{FF2B5EF4-FFF2-40B4-BE49-F238E27FC236}">
                <a16:creationId xmlns:a16="http://schemas.microsoft.com/office/drawing/2014/main" id="{85C3A2C1-0533-C0C3-8B26-205750A145C2}"/>
              </a:ext>
            </a:extLst>
          </p:cNvPr>
          <p:cNvCxnSpPr>
            <a:endCxn id="6" idx="2"/>
          </p:cNvCxnSpPr>
          <p:nvPr/>
        </p:nvCxnSpPr>
        <p:spPr>
          <a:xfrm flipV="1">
            <a:off x="2849612" y="4259246"/>
            <a:ext cx="0" cy="29890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0" name="직선 화살표 연결선 19">
            <a:extLst>
              <a:ext uri="{FF2B5EF4-FFF2-40B4-BE49-F238E27FC236}">
                <a16:creationId xmlns:a16="http://schemas.microsoft.com/office/drawing/2014/main" id="{D51C955C-038B-592C-F335-0406B5F643B9}"/>
              </a:ext>
            </a:extLst>
          </p:cNvPr>
          <p:cNvCxnSpPr/>
          <p:nvPr/>
        </p:nvCxnSpPr>
        <p:spPr>
          <a:xfrm flipV="1">
            <a:off x="2849612" y="3653652"/>
            <a:ext cx="0" cy="29890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18" name="직사각형 6">
            <a:extLst>
              <a:ext uri="{FF2B5EF4-FFF2-40B4-BE49-F238E27FC236}">
                <a16:creationId xmlns:a16="http://schemas.microsoft.com/office/drawing/2014/main" id="{C92CB0A4-5776-F005-25EF-07D34499BA11}"/>
              </a:ext>
            </a:extLst>
          </p:cNvPr>
          <p:cNvSpPr/>
          <p:nvPr/>
        </p:nvSpPr>
        <p:spPr>
          <a:xfrm>
            <a:off x="2032143" y="2769311"/>
            <a:ext cx="1769836" cy="322729"/>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Score V (linear)</a:t>
            </a:r>
            <a:endParaRPr lang="ko-KR" altLang="en-US" dirty="0"/>
          </a:p>
        </p:txBody>
      </p:sp>
      <p:sp>
        <p:nvSpPr>
          <p:cNvPr id="19" name="직사각형 9">
            <a:extLst>
              <a:ext uri="{FF2B5EF4-FFF2-40B4-BE49-F238E27FC236}">
                <a16:creationId xmlns:a16="http://schemas.microsoft.com/office/drawing/2014/main" id="{5406A1C7-6B9A-5FAA-049F-DA06183326E5}"/>
              </a:ext>
            </a:extLst>
          </p:cNvPr>
          <p:cNvSpPr/>
          <p:nvPr/>
        </p:nvSpPr>
        <p:spPr>
          <a:xfrm>
            <a:off x="5211082" y="2769310"/>
            <a:ext cx="1769836" cy="322729"/>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Score A (linear)</a:t>
            </a:r>
            <a:endParaRPr lang="ko-KR" altLang="en-US" dirty="0"/>
          </a:p>
        </p:txBody>
      </p:sp>
      <p:sp>
        <p:nvSpPr>
          <p:cNvPr id="21" name="직사각형 10">
            <a:extLst>
              <a:ext uri="{FF2B5EF4-FFF2-40B4-BE49-F238E27FC236}">
                <a16:creationId xmlns:a16="http://schemas.microsoft.com/office/drawing/2014/main" id="{624472AA-322E-24E2-5626-44053C66A1CB}"/>
              </a:ext>
            </a:extLst>
          </p:cNvPr>
          <p:cNvSpPr/>
          <p:nvPr/>
        </p:nvSpPr>
        <p:spPr>
          <a:xfrm>
            <a:off x="8390021" y="2769309"/>
            <a:ext cx="1769836" cy="322729"/>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Score D (linear)</a:t>
            </a:r>
            <a:endParaRPr lang="ko-KR" altLang="en-US" dirty="0"/>
          </a:p>
        </p:txBody>
      </p:sp>
      <p:sp>
        <p:nvSpPr>
          <p:cNvPr id="24" name="직사각형 11">
            <a:extLst>
              <a:ext uri="{FF2B5EF4-FFF2-40B4-BE49-F238E27FC236}">
                <a16:creationId xmlns:a16="http://schemas.microsoft.com/office/drawing/2014/main" id="{E8F27497-6C33-EABD-931D-6FD7FD0BF6F1}"/>
              </a:ext>
            </a:extLst>
          </p:cNvPr>
          <p:cNvSpPr/>
          <p:nvPr/>
        </p:nvSpPr>
        <p:spPr>
          <a:xfrm>
            <a:off x="2032143" y="3314162"/>
            <a:ext cx="8127714" cy="325328"/>
          </a:xfrm>
          <a:prstGeom prst="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2000" dirty="0"/>
              <a:t>Dense Layer (Hidden)</a:t>
            </a:r>
            <a:endParaRPr lang="ko-KR" altLang="en-US" sz="2000" dirty="0"/>
          </a:p>
        </p:txBody>
      </p:sp>
      <p:cxnSp>
        <p:nvCxnSpPr>
          <p:cNvPr id="25" name="직선 화살표 연결선 31">
            <a:extLst>
              <a:ext uri="{FF2B5EF4-FFF2-40B4-BE49-F238E27FC236}">
                <a16:creationId xmlns:a16="http://schemas.microsoft.com/office/drawing/2014/main" id="{B97D6687-A4AB-4C3C-9E57-CF0555680B8C}"/>
              </a:ext>
            </a:extLst>
          </p:cNvPr>
          <p:cNvCxnSpPr>
            <a:cxnSpLocks/>
            <a:endCxn id="18" idx="2"/>
          </p:cNvCxnSpPr>
          <p:nvPr/>
        </p:nvCxnSpPr>
        <p:spPr>
          <a:xfrm flipV="1">
            <a:off x="2917061" y="3092040"/>
            <a:ext cx="0" cy="22980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9" name="직선 화살표 연결선 31">
            <a:extLst>
              <a:ext uri="{FF2B5EF4-FFF2-40B4-BE49-F238E27FC236}">
                <a16:creationId xmlns:a16="http://schemas.microsoft.com/office/drawing/2014/main" id="{B78E296E-1785-336C-E6FD-473D96BC6C2E}"/>
              </a:ext>
            </a:extLst>
          </p:cNvPr>
          <p:cNvCxnSpPr>
            <a:cxnSpLocks/>
          </p:cNvCxnSpPr>
          <p:nvPr/>
        </p:nvCxnSpPr>
        <p:spPr>
          <a:xfrm flipV="1">
            <a:off x="6096116" y="3084356"/>
            <a:ext cx="0" cy="22980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0" name="직선 화살표 연결선 31">
            <a:extLst>
              <a:ext uri="{FF2B5EF4-FFF2-40B4-BE49-F238E27FC236}">
                <a16:creationId xmlns:a16="http://schemas.microsoft.com/office/drawing/2014/main" id="{5144B69C-21DE-E505-B1C8-D13FFCD2B6E3}"/>
              </a:ext>
            </a:extLst>
          </p:cNvPr>
          <p:cNvCxnSpPr>
            <a:cxnSpLocks/>
          </p:cNvCxnSpPr>
          <p:nvPr/>
        </p:nvCxnSpPr>
        <p:spPr>
          <a:xfrm flipV="1">
            <a:off x="9265583" y="3084356"/>
            <a:ext cx="0" cy="22980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6916632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제목 1">
                <a:extLst>
                  <a:ext uri="{FF2B5EF4-FFF2-40B4-BE49-F238E27FC236}">
                    <a16:creationId xmlns:a16="http://schemas.microsoft.com/office/drawing/2014/main" id="{849708DD-7BF4-DE98-ED3C-6EC6036F751F}"/>
                  </a:ext>
                </a:extLst>
              </p:cNvPr>
              <p:cNvSpPr>
                <a:spLocks noGrp="1"/>
              </p:cNvSpPr>
              <p:nvPr>
                <p:ph type="title"/>
              </p:nvPr>
            </p:nvSpPr>
            <p:spPr/>
            <p:txBody>
              <a:bodyPr/>
              <a:lstStyle/>
              <a:p>
                <a:r>
                  <a:rPr lang="en-US" altLang="ko-KR" dirty="0"/>
                  <a:t>Model2</a:t>
                </a:r>
                <a:r>
                  <a:rPr lang="en-US" altLang="ja-JP" dirty="0"/>
                  <a:t>(</a:t>
                </a:r>
                <a14:m>
                  <m:oMath xmlns:m="http://schemas.openxmlformats.org/officeDocument/2006/math">
                    <m:sSub>
                      <m:sSubPr>
                        <m:ctrlPr>
                          <a:rPr lang="en-US" altLang="ja-JP" b="0" i="1" smtClean="0">
                            <a:latin typeface="Cambria Math" panose="02040503050406030204" pitchFamily="18" charset="0"/>
                          </a:rPr>
                        </m:ctrlPr>
                      </m:sSubPr>
                      <m:e>
                        <m:r>
                          <a:rPr lang="en-US" altLang="ja-JP" i="1">
                            <a:latin typeface="Cambria Math" panose="02040503050406030204" pitchFamily="18" charset="0"/>
                          </a:rPr>
                          <m:t>𝑀𝑜𝑑𝑒𝑙</m:t>
                        </m:r>
                      </m:e>
                      <m:sub>
                        <m:r>
                          <a:rPr lang="en-US" altLang="ja-JP" b="0" i="1" smtClean="0">
                            <a:latin typeface="Cambria Math" panose="02040503050406030204" pitchFamily="18" charset="0"/>
                          </a:rPr>
                          <m:t>𝐼</m:t>
                        </m:r>
                      </m:sub>
                    </m:sSub>
                  </m:oMath>
                </a14:m>
                <a:r>
                  <a:rPr lang="en-US" altLang="ja-JP" dirty="0"/>
                  <a:t>)</a:t>
                </a:r>
                <a:endParaRPr lang="ko-KR" altLang="en-US" dirty="0"/>
              </a:p>
            </p:txBody>
          </p:sp>
        </mc:Choice>
        <mc:Fallback xmlns="">
          <p:sp>
            <p:nvSpPr>
              <p:cNvPr id="2" name="제목 1">
                <a:extLst>
                  <a:ext uri="{FF2B5EF4-FFF2-40B4-BE49-F238E27FC236}">
                    <a16:creationId xmlns:a16="http://schemas.microsoft.com/office/drawing/2014/main" id="{849708DD-7BF4-DE98-ED3C-6EC6036F751F}"/>
                  </a:ext>
                </a:extLst>
              </p:cNvPr>
              <p:cNvSpPr>
                <a:spLocks noGrp="1" noRot="1" noChangeAspect="1" noMove="1" noResize="1" noEditPoints="1" noAdjustHandles="1" noChangeArrowheads="1" noChangeShapeType="1" noTextEdit="1"/>
              </p:cNvSpPr>
              <p:nvPr>
                <p:ph type="title"/>
              </p:nvPr>
            </p:nvSpPr>
            <p:spPr>
              <a:blipFill>
                <a:blip r:embed="rId2"/>
                <a:stretch>
                  <a:fillRect l="-2667" b="-21008"/>
                </a:stretch>
              </a:blipFill>
            </p:spPr>
            <p:txBody>
              <a:bodyPr/>
              <a:lstStyle/>
              <a:p>
                <a:r>
                  <a:rPr lang="ko-KR" altLang="en-US">
                    <a:noFill/>
                  </a:rPr>
                  <a:t> </a:t>
                </a:r>
              </a:p>
            </p:txBody>
          </p:sp>
        </mc:Fallback>
      </mc:AlternateContent>
      <p:sp>
        <p:nvSpPr>
          <p:cNvPr id="4" name="四角形: 角を丸くする 3">
            <a:extLst>
              <a:ext uri="{FF2B5EF4-FFF2-40B4-BE49-F238E27FC236}">
                <a16:creationId xmlns:a16="http://schemas.microsoft.com/office/drawing/2014/main" id="{18776C1C-3EB8-AAF3-6F17-414F17D68D39}"/>
              </a:ext>
            </a:extLst>
          </p:cNvPr>
          <p:cNvSpPr/>
          <p:nvPr/>
        </p:nvSpPr>
        <p:spPr>
          <a:xfrm>
            <a:off x="2032143" y="4477632"/>
            <a:ext cx="8127714" cy="1005841"/>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7200" dirty="0" err="1"/>
              <a:t>RoBERTa</a:t>
            </a:r>
            <a:r>
              <a:rPr kumimoji="1" lang="en-US" altLang="ja-JP" sz="7200" dirty="0"/>
              <a:t>-Base</a:t>
            </a:r>
            <a:endParaRPr kumimoji="1" lang="ja-JP" altLang="en-US" sz="7200" dirty="0"/>
          </a:p>
        </p:txBody>
      </p:sp>
      <p:sp>
        <p:nvSpPr>
          <p:cNvPr id="6" name="正方形/長方形 9">
            <a:extLst>
              <a:ext uri="{FF2B5EF4-FFF2-40B4-BE49-F238E27FC236}">
                <a16:creationId xmlns:a16="http://schemas.microsoft.com/office/drawing/2014/main" id="{26353792-DE33-7BB6-69DF-A12F4EC62E2F}"/>
              </a:ext>
            </a:extLst>
          </p:cNvPr>
          <p:cNvSpPr/>
          <p:nvPr/>
        </p:nvSpPr>
        <p:spPr>
          <a:xfrm>
            <a:off x="2032143" y="3856003"/>
            <a:ext cx="1634938" cy="32272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[CLS]</a:t>
            </a:r>
            <a:endParaRPr kumimoji="1" lang="ja-JP" altLang="en-US" dirty="0"/>
          </a:p>
        </p:txBody>
      </p:sp>
      <p:cxnSp>
        <p:nvCxnSpPr>
          <p:cNvPr id="17" name="직선 화살표 연결선 16">
            <a:extLst>
              <a:ext uri="{FF2B5EF4-FFF2-40B4-BE49-F238E27FC236}">
                <a16:creationId xmlns:a16="http://schemas.microsoft.com/office/drawing/2014/main" id="{85C3A2C1-0533-C0C3-8B26-205750A145C2}"/>
              </a:ext>
            </a:extLst>
          </p:cNvPr>
          <p:cNvCxnSpPr>
            <a:endCxn id="6" idx="2"/>
          </p:cNvCxnSpPr>
          <p:nvPr/>
        </p:nvCxnSpPr>
        <p:spPr>
          <a:xfrm flipV="1">
            <a:off x="2849612" y="4178732"/>
            <a:ext cx="0" cy="29890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0" name="직선 화살표 연결선 19">
            <a:extLst>
              <a:ext uri="{FF2B5EF4-FFF2-40B4-BE49-F238E27FC236}">
                <a16:creationId xmlns:a16="http://schemas.microsoft.com/office/drawing/2014/main" id="{D51C955C-038B-592C-F335-0406B5F643B9}"/>
              </a:ext>
            </a:extLst>
          </p:cNvPr>
          <p:cNvCxnSpPr/>
          <p:nvPr/>
        </p:nvCxnSpPr>
        <p:spPr>
          <a:xfrm flipV="1">
            <a:off x="2849612" y="3573138"/>
            <a:ext cx="0" cy="29890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6" name="연결선: 구부러짐 25">
            <a:extLst>
              <a:ext uri="{FF2B5EF4-FFF2-40B4-BE49-F238E27FC236}">
                <a16:creationId xmlns:a16="http://schemas.microsoft.com/office/drawing/2014/main" id="{FB2FAC0E-0867-7054-A151-E627FCDAE8EE}"/>
              </a:ext>
            </a:extLst>
          </p:cNvPr>
          <p:cNvCxnSpPr>
            <a:cxnSpLocks/>
            <a:stCxn id="6" idx="0"/>
          </p:cNvCxnSpPr>
          <p:nvPr/>
        </p:nvCxnSpPr>
        <p:spPr>
          <a:xfrm rot="5400000" flipH="1" flipV="1">
            <a:off x="4331374" y="2091377"/>
            <a:ext cx="282864" cy="3246388"/>
          </a:xfrm>
          <a:prstGeom prst="curvedConnector3">
            <a:avLst/>
          </a:prstGeom>
          <a:ln w="28575">
            <a:tailEnd type="triangle"/>
          </a:ln>
        </p:spPr>
        <p:style>
          <a:lnRef idx="1">
            <a:schemeClr val="dk1"/>
          </a:lnRef>
          <a:fillRef idx="0">
            <a:schemeClr val="dk1"/>
          </a:fillRef>
          <a:effectRef idx="0">
            <a:schemeClr val="dk1"/>
          </a:effectRef>
          <a:fontRef idx="minor">
            <a:schemeClr val="tx1"/>
          </a:fontRef>
        </p:style>
      </p:cxnSp>
      <p:cxnSp>
        <p:nvCxnSpPr>
          <p:cNvPr id="28" name="연결선: 구부러짐 27">
            <a:extLst>
              <a:ext uri="{FF2B5EF4-FFF2-40B4-BE49-F238E27FC236}">
                <a16:creationId xmlns:a16="http://schemas.microsoft.com/office/drawing/2014/main" id="{BFC5E55F-885B-4292-DC22-2FD4EBB33CAD}"/>
              </a:ext>
            </a:extLst>
          </p:cNvPr>
          <p:cNvCxnSpPr>
            <a:cxnSpLocks/>
            <a:stCxn id="6" idx="0"/>
          </p:cNvCxnSpPr>
          <p:nvPr/>
        </p:nvCxnSpPr>
        <p:spPr>
          <a:xfrm rot="5400000" flipH="1" flipV="1">
            <a:off x="5920843" y="501908"/>
            <a:ext cx="282865" cy="6425327"/>
          </a:xfrm>
          <a:prstGeom prst="curvedConnector3">
            <a:avLst>
              <a:gd name="adj1" fmla="val 38658"/>
            </a:avLst>
          </a:prstGeom>
          <a:ln w="28575">
            <a:tailEnd type="triangle"/>
          </a:ln>
        </p:spPr>
        <p:style>
          <a:lnRef idx="1">
            <a:schemeClr val="dk1"/>
          </a:lnRef>
          <a:fillRef idx="0">
            <a:schemeClr val="dk1"/>
          </a:fillRef>
          <a:effectRef idx="0">
            <a:schemeClr val="dk1"/>
          </a:effectRef>
          <a:fontRef idx="minor">
            <a:schemeClr val="tx1"/>
          </a:fontRef>
        </p:style>
      </p:cxnSp>
      <p:sp>
        <p:nvSpPr>
          <p:cNvPr id="18" name="직사각형 6">
            <a:extLst>
              <a:ext uri="{FF2B5EF4-FFF2-40B4-BE49-F238E27FC236}">
                <a16:creationId xmlns:a16="http://schemas.microsoft.com/office/drawing/2014/main" id="{C92CB0A4-5776-F005-25EF-07D34499BA11}"/>
              </a:ext>
            </a:extLst>
          </p:cNvPr>
          <p:cNvSpPr/>
          <p:nvPr/>
        </p:nvSpPr>
        <p:spPr>
          <a:xfrm>
            <a:off x="2032143" y="2688797"/>
            <a:ext cx="1769836" cy="322729"/>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Score V (linear)</a:t>
            </a:r>
            <a:endParaRPr lang="ko-KR" altLang="en-US" dirty="0"/>
          </a:p>
        </p:txBody>
      </p:sp>
      <p:sp>
        <p:nvSpPr>
          <p:cNvPr id="19" name="직사각형 9">
            <a:extLst>
              <a:ext uri="{FF2B5EF4-FFF2-40B4-BE49-F238E27FC236}">
                <a16:creationId xmlns:a16="http://schemas.microsoft.com/office/drawing/2014/main" id="{5406A1C7-6B9A-5FAA-049F-DA06183326E5}"/>
              </a:ext>
            </a:extLst>
          </p:cNvPr>
          <p:cNvSpPr/>
          <p:nvPr/>
        </p:nvSpPr>
        <p:spPr>
          <a:xfrm>
            <a:off x="5211082" y="2688796"/>
            <a:ext cx="1769836" cy="322729"/>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Score A (linear)</a:t>
            </a:r>
            <a:endParaRPr lang="ko-KR" altLang="en-US" dirty="0"/>
          </a:p>
        </p:txBody>
      </p:sp>
      <p:sp>
        <p:nvSpPr>
          <p:cNvPr id="21" name="직사각형 10">
            <a:extLst>
              <a:ext uri="{FF2B5EF4-FFF2-40B4-BE49-F238E27FC236}">
                <a16:creationId xmlns:a16="http://schemas.microsoft.com/office/drawing/2014/main" id="{624472AA-322E-24E2-5626-44053C66A1CB}"/>
              </a:ext>
            </a:extLst>
          </p:cNvPr>
          <p:cNvSpPr/>
          <p:nvPr/>
        </p:nvSpPr>
        <p:spPr>
          <a:xfrm>
            <a:off x="8390021" y="2688795"/>
            <a:ext cx="1769836" cy="322729"/>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Score D (linear)</a:t>
            </a:r>
            <a:endParaRPr lang="ko-KR" altLang="en-US" dirty="0"/>
          </a:p>
        </p:txBody>
      </p:sp>
      <p:sp>
        <p:nvSpPr>
          <p:cNvPr id="24" name="직사각형 11">
            <a:extLst>
              <a:ext uri="{FF2B5EF4-FFF2-40B4-BE49-F238E27FC236}">
                <a16:creationId xmlns:a16="http://schemas.microsoft.com/office/drawing/2014/main" id="{E8F27497-6C33-EABD-931D-6FD7FD0BF6F1}"/>
              </a:ext>
            </a:extLst>
          </p:cNvPr>
          <p:cNvSpPr/>
          <p:nvPr/>
        </p:nvSpPr>
        <p:spPr>
          <a:xfrm>
            <a:off x="2032143" y="3250901"/>
            <a:ext cx="1769835" cy="325328"/>
          </a:xfrm>
          <a:prstGeom prst="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2000" dirty="0" err="1"/>
              <a:t>Dense_V</a:t>
            </a:r>
            <a:endParaRPr lang="ko-KR" altLang="en-US" sz="2000" dirty="0"/>
          </a:p>
        </p:txBody>
      </p:sp>
      <p:cxnSp>
        <p:nvCxnSpPr>
          <p:cNvPr id="25" name="직선 화살표 연결선 31">
            <a:extLst>
              <a:ext uri="{FF2B5EF4-FFF2-40B4-BE49-F238E27FC236}">
                <a16:creationId xmlns:a16="http://schemas.microsoft.com/office/drawing/2014/main" id="{B97D6687-A4AB-4C3C-9E57-CF0555680B8C}"/>
              </a:ext>
            </a:extLst>
          </p:cNvPr>
          <p:cNvCxnSpPr>
            <a:cxnSpLocks/>
            <a:endCxn id="18" idx="2"/>
          </p:cNvCxnSpPr>
          <p:nvPr/>
        </p:nvCxnSpPr>
        <p:spPr>
          <a:xfrm flipV="1">
            <a:off x="2917061" y="3011526"/>
            <a:ext cx="0" cy="22980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9" name="직선 화살표 연결선 31">
            <a:extLst>
              <a:ext uri="{FF2B5EF4-FFF2-40B4-BE49-F238E27FC236}">
                <a16:creationId xmlns:a16="http://schemas.microsoft.com/office/drawing/2014/main" id="{B78E296E-1785-336C-E6FD-473D96BC6C2E}"/>
              </a:ext>
            </a:extLst>
          </p:cNvPr>
          <p:cNvCxnSpPr>
            <a:cxnSpLocks/>
          </p:cNvCxnSpPr>
          <p:nvPr/>
        </p:nvCxnSpPr>
        <p:spPr>
          <a:xfrm flipV="1">
            <a:off x="6096116" y="3003842"/>
            <a:ext cx="0" cy="22980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0" name="직선 화살표 연결선 31">
            <a:extLst>
              <a:ext uri="{FF2B5EF4-FFF2-40B4-BE49-F238E27FC236}">
                <a16:creationId xmlns:a16="http://schemas.microsoft.com/office/drawing/2014/main" id="{5144B69C-21DE-E505-B1C8-D13FFCD2B6E3}"/>
              </a:ext>
            </a:extLst>
          </p:cNvPr>
          <p:cNvCxnSpPr>
            <a:cxnSpLocks/>
          </p:cNvCxnSpPr>
          <p:nvPr/>
        </p:nvCxnSpPr>
        <p:spPr>
          <a:xfrm flipV="1">
            <a:off x="9265583" y="3003842"/>
            <a:ext cx="0" cy="22980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3" name="직사각형 11">
            <a:extLst>
              <a:ext uri="{FF2B5EF4-FFF2-40B4-BE49-F238E27FC236}">
                <a16:creationId xmlns:a16="http://schemas.microsoft.com/office/drawing/2014/main" id="{E26AC7DD-5507-AA6C-B0D8-4A3CF2E604F5}"/>
              </a:ext>
            </a:extLst>
          </p:cNvPr>
          <p:cNvSpPr/>
          <p:nvPr/>
        </p:nvSpPr>
        <p:spPr>
          <a:xfrm>
            <a:off x="5211083" y="3239399"/>
            <a:ext cx="1769835" cy="325328"/>
          </a:xfrm>
          <a:prstGeom prst="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2000" dirty="0" err="1"/>
              <a:t>Dense_A</a:t>
            </a:r>
            <a:endParaRPr lang="ko-KR" altLang="en-US" sz="2000" dirty="0"/>
          </a:p>
        </p:txBody>
      </p:sp>
      <p:sp>
        <p:nvSpPr>
          <p:cNvPr id="5" name="직사각형 11">
            <a:extLst>
              <a:ext uri="{FF2B5EF4-FFF2-40B4-BE49-F238E27FC236}">
                <a16:creationId xmlns:a16="http://schemas.microsoft.com/office/drawing/2014/main" id="{38C32A30-7DE4-E5E1-A3F0-AF11F3C3404D}"/>
              </a:ext>
            </a:extLst>
          </p:cNvPr>
          <p:cNvSpPr/>
          <p:nvPr/>
        </p:nvSpPr>
        <p:spPr>
          <a:xfrm>
            <a:off x="8390022" y="3234979"/>
            <a:ext cx="1769835" cy="325328"/>
          </a:xfrm>
          <a:prstGeom prst="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2000" dirty="0" err="1"/>
              <a:t>Dense_D</a:t>
            </a:r>
            <a:endParaRPr lang="ko-KR" altLang="en-US" sz="2000" dirty="0"/>
          </a:p>
        </p:txBody>
      </p:sp>
    </p:spTree>
    <p:extLst>
      <p:ext uri="{BB962C8B-B14F-4D97-AF65-F5344CB8AC3E}">
        <p14:creationId xmlns:p14="http://schemas.microsoft.com/office/powerpoint/2010/main" val="39505469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49708DD-7BF4-DE98-ED3C-6EC6036F751F}"/>
              </a:ext>
            </a:extLst>
          </p:cNvPr>
          <p:cNvSpPr>
            <a:spLocks noGrp="1"/>
          </p:cNvSpPr>
          <p:nvPr>
            <p:ph type="title"/>
          </p:nvPr>
        </p:nvSpPr>
        <p:spPr/>
        <p:txBody>
          <a:bodyPr/>
          <a:lstStyle/>
          <a:p>
            <a:r>
              <a:rPr lang="ja-JP" altLang="en-US" dirty="0"/>
              <a:t>モデルの設計</a:t>
            </a:r>
            <a:r>
              <a:rPr lang="en-US" altLang="ja-JP" dirty="0"/>
              <a:t>3</a:t>
            </a:r>
            <a:endParaRPr lang="ko-KR" altLang="en-US" dirty="0"/>
          </a:p>
        </p:txBody>
      </p:sp>
      <p:sp>
        <p:nvSpPr>
          <p:cNvPr id="4" name="四角形: 角を丸くする 3">
            <a:extLst>
              <a:ext uri="{FF2B5EF4-FFF2-40B4-BE49-F238E27FC236}">
                <a16:creationId xmlns:a16="http://schemas.microsoft.com/office/drawing/2014/main" id="{18776C1C-3EB8-AAF3-6F17-414F17D68D39}"/>
              </a:ext>
            </a:extLst>
          </p:cNvPr>
          <p:cNvSpPr/>
          <p:nvPr/>
        </p:nvSpPr>
        <p:spPr>
          <a:xfrm>
            <a:off x="2032143" y="4966467"/>
            <a:ext cx="8127714" cy="1005841"/>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7200" dirty="0" err="1"/>
              <a:t>RoBERTa</a:t>
            </a:r>
            <a:r>
              <a:rPr kumimoji="1" lang="en-US" altLang="ja-JP" sz="7200" dirty="0"/>
              <a:t>-Base</a:t>
            </a:r>
            <a:endParaRPr kumimoji="1" lang="ja-JP" altLang="en-US" sz="7200" dirty="0"/>
          </a:p>
        </p:txBody>
      </p:sp>
      <p:sp>
        <p:nvSpPr>
          <p:cNvPr id="6" name="正方形/長方形 9">
            <a:extLst>
              <a:ext uri="{FF2B5EF4-FFF2-40B4-BE49-F238E27FC236}">
                <a16:creationId xmlns:a16="http://schemas.microsoft.com/office/drawing/2014/main" id="{26353792-DE33-7BB6-69DF-A12F4EC62E2F}"/>
              </a:ext>
            </a:extLst>
          </p:cNvPr>
          <p:cNvSpPr/>
          <p:nvPr/>
        </p:nvSpPr>
        <p:spPr>
          <a:xfrm>
            <a:off x="2032143" y="4344838"/>
            <a:ext cx="1634938" cy="32272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[CLS]</a:t>
            </a:r>
            <a:endParaRPr kumimoji="1" lang="ja-JP" altLang="en-US" dirty="0"/>
          </a:p>
        </p:txBody>
      </p:sp>
      <p:sp>
        <p:nvSpPr>
          <p:cNvPr id="12" name="직사각형 11">
            <a:extLst>
              <a:ext uri="{FF2B5EF4-FFF2-40B4-BE49-F238E27FC236}">
                <a16:creationId xmlns:a16="http://schemas.microsoft.com/office/drawing/2014/main" id="{FB79B439-2A15-C539-131D-9B03741F777C}"/>
              </a:ext>
            </a:extLst>
          </p:cNvPr>
          <p:cNvSpPr/>
          <p:nvPr/>
        </p:nvSpPr>
        <p:spPr>
          <a:xfrm>
            <a:off x="2032143" y="2959635"/>
            <a:ext cx="8127714" cy="44007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2000" dirty="0"/>
              <a:t>Layer for learn Correlation</a:t>
            </a:r>
            <a:endParaRPr lang="ko-KR" altLang="en-US" sz="2000" dirty="0"/>
          </a:p>
        </p:txBody>
      </p:sp>
      <p:sp>
        <p:nvSpPr>
          <p:cNvPr id="13" name="직사각형 12">
            <a:extLst>
              <a:ext uri="{FF2B5EF4-FFF2-40B4-BE49-F238E27FC236}">
                <a16:creationId xmlns:a16="http://schemas.microsoft.com/office/drawing/2014/main" id="{BBD5284D-AE08-4A2B-C4BD-6EDF3B787F8B}"/>
              </a:ext>
            </a:extLst>
          </p:cNvPr>
          <p:cNvSpPr/>
          <p:nvPr/>
        </p:nvSpPr>
        <p:spPr>
          <a:xfrm>
            <a:off x="2032143" y="2311578"/>
            <a:ext cx="1769836" cy="322729"/>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Score V (linear)</a:t>
            </a:r>
            <a:endParaRPr lang="ko-KR" altLang="en-US" dirty="0"/>
          </a:p>
        </p:txBody>
      </p:sp>
      <p:sp>
        <p:nvSpPr>
          <p:cNvPr id="14" name="직사각형 13">
            <a:extLst>
              <a:ext uri="{FF2B5EF4-FFF2-40B4-BE49-F238E27FC236}">
                <a16:creationId xmlns:a16="http://schemas.microsoft.com/office/drawing/2014/main" id="{8ABF6FA2-A44C-89F7-A529-56ADA942C309}"/>
              </a:ext>
            </a:extLst>
          </p:cNvPr>
          <p:cNvSpPr/>
          <p:nvPr/>
        </p:nvSpPr>
        <p:spPr>
          <a:xfrm>
            <a:off x="5211082" y="2311577"/>
            <a:ext cx="1769836" cy="322729"/>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Score A (linear)</a:t>
            </a:r>
            <a:endParaRPr lang="ko-KR" altLang="en-US" dirty="0"/>
          </a:p>
        </p:txBody>
      </p:sp>
      <p:sp>
        <p:nvSpPr>
          <p:cNvPr id="15" name="직사각형 14">
            <a:extLst>
              <a:ext uri="{FF2B5EF4-FFF2-40B4-BE49-F238E27FC236}">
                <a16:creationId xmlns:a16="http://schemas.microsoft.com/office/drawing/2014/main" id="{0E0643EB-B522-D85B-D827-0CC36C594CD9}"/>
              </a:ext>
            </a:extLst>
          </p:cNvPr>
          <p:cNvSpPr/>
          <p:nvPr/>
        </p:nvSpPr>
        <p:spPr>
          <a:xfrm>
            <a:off x="8390021" y="2311576"/>
            <a:ext cx="1769836" cy="322729"/>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Score D (linear)</a:t>
            </a:r>
            <a:endParaRPr lang="ko-KR" altLang="en-US" dirty="0"/>
          </a:p>
        </p:txBody>
      </p:sp>
      <p:cxnSp>
        <p:nvCxnSpPr>
          <p:cNvPr id="17" name="직선 화살표 연결선 16">
            <a:extLst>
              <a:ext uri="{FF2B5EF4-FFF2-40B4-BE49-F238E27FC236}">
                <a16:creationId xmlns:a16="http://schemas.microsoft.com/office/drawing/2014/main" id="{85C3A2C1-0533-C0C3-8B26-205750A145C2}"/>
              </a:ext>
            </a:extLst>
          </p:cNvPr>
          <p:cNvCxnSpPr>
            <a:endCxn id="6" idx="2"/>
          </p:cNvCxnSpPr>
          <p:nvPr/>
        </p:nvCxnSpPr>
        <p:spPr>
          <a:xfrm flipV="1">
            <a:off x="2849612" y="4667567"/>
            <a:ext cx="0" cy="29890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0" name="직선 화살표 연결선 19">
            <a:extLst>
              <a:ext uri="{FF2B5EF4-FFF2-40B4-BE49-F238E27FC236}">
                <a16:creationId xmlns:a16="http://schemas.microsoft.com/office/drawing/2014/main" id="{D51C955C-038B-592C-F335-0406B5F643B9}"/>
              </a:ext>
            </a:extLst>
          </p:cNvPr>
          <p:cNvCxnSpPr/>
          <p:nvPr/>
        </p:nvCxnSpPr>
        <p:spPr>
          <a:xfrm flipV="1">
            <a:off x="2849612" y="4061973"/>
            <a:ext cx="0" cy="29890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6" name="연결선: 구부러짐 25">
            <a:extLst>
              <a:ext uri="{FF2B5EF4-FFF2-40B4-BE49-F238E27FC236}">
                <a16:creationId xmlns:a16="http://schemas.microsoft.com/office/drawing/2014/main" id="{FB2FAC0E-0867-7054-A151-E627FCDAE8EE}"/>
              </a:ext>
            </a:extLst>
          </p:cNvPr>
          <p:cNvCxnSpPr>
            <a:cxnSpLocks/>
            <a:stCxn id="6" idx="0"/>
          </p:cNvCxnSpPr>
          <p:nvPr/>
        </p:nvCxnSpPr>
        <p:spPr>
          <a:xfrm rot="5400000" flipH="1" flipV="1">
            <a:off x="4331374" y="2580212"/>
            <a:ext cx="282864" cy="3246388"/>
          </a:xfrm>
          <a:prstGeom prst="curvedConnector3">
            <a:avLst/>
          </a:prstGeom>
          <a:ln w="28575">
            <a:tailEnd type="triangle"/>
          </a:ln>
        </p:spPr>
        <p:style>
          <a:lnRef idx="1">
            <a:schemeClr val="dk1"/>
          </a:lnRef>
          <a:fillRef idx="0">
            <a:schemeClr val="dk1"/>
          </a:fillRef>
          <a:effectRef idx="0">
            <a:schemeClr val="dk1"/>
          </a:effectRef>
          <a:fontRef idx="minor">
            <a:schemeClr val="tx1"/>
          </a:fontRef>
        </p:style>
      </p:cxnSp>
      <p:cxnSp>
        <p:nvCxnSpPr>
          <p:cNvPr id="28" name="연결선: 구부러짐 27">
            <a:extLst>
              <a:ext uri="{FF2B5EF4-FFF2-40B4-BE49-F238E27FC236}">
                <a16:creationId xmlns:a16="http://schemas.microsoft.com/office/drawing/2014/main" id="{BFC5E55F-885B-4292-DC22-2FD4EBB33CAD}"/>
              </a:ext>
            </a:extLst>
          </p:cNvPr>
          <p:cNvCxnSpPr>
            <a:cxnSpLocks/>
            <a:stCxn id="6" idx="0"/>
          </p:cNvCxnSpPr>
          <p:nvPr/>
        </p:nvCxnSpPr>
        <p:spPr>
          <a:xfrm rot="5400000" flipH="1" flipV="1">
            <a:off x="5920843" y="990743"/>
            <a:ext cx="282865" cy="6425327"/>
          </a:xfrm>
          <a:prstGeom prst="curvedConnector3">
            <a:avLst>
              <a:gd name="adj1" fmla="val 38658"/>
            </a:avLst>
          </a:prstGeom>
          <a:ln w="28575">
            <a:tailEnd type="triangle"/>
          </a:ln>
        </p:spPr>
        <p:style>
          <a:lnRef idx="1">
            <a:schemeClr val="dk1"/>
          </a:lnRef>
          <a:fillRef idx="0">
            <a:schemeClr val="dk1"/>
          </a:fillRef>
          <a:effectRef idx="0">
            <a:schemeClr val="dk1"/>
          </a:effectRef>
          <a:fontRef idx="minor">
            <a:schemeClr val="tx1"/>
          </a:fontRef>
        </p:style>
      </p:cxnSp>
      <p:cxnSp>
        <p:nvCxnSpPr>
          <p:cNvPr id="32" name="직선 화살표 연결선 31">
            <a:extLst>
              <a:ext uri="{FF2B5EF4-FFF2-40B4-BE49-F238E27FC236}">
                <a16:creationId xmlns:a16="http://schemas.microsoft.com/office/drawing/2014/main" id="{BCA9F7B7-7715-5252-641C-4E8EF60A6F2B}"/>
              </a:ext>
            </a:extLst>
          </p:cNvPr>
          <p:cNvCxnSpPr>
            <a:cxnSpLocks/>
          </p:cNvCxnSpPr>
          <p:nvPr/>
        </p:nvCxnSpPr>
        <p:spPr>
          <a:xfrm flipV="1">
            <a:off x="6093398" y="3399714"/>
            <a:ext cx="0" cy="32352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5" name="직선 화살표 연결선 34">
            <a:extLst>
              <a:ext uri="{FF2B5EF4-FFF2-40B4-BE49-F238E27FC236}">
                <a16:creationId xmlns:a16="http://schemas.microsoft.com/office/drawing/2014/main" id="{AB92E827-D527-4293-C1A2-DEBA3CACF86B}"/>
              </a:ext>
            </a:extLst>
          </p:cNvPr>
          <p:cNvCxnSpPr>
            <a:endCxn id="13" idx="2"/>
          </p:cNvCxnSpPr>
          <p:nvPr/>
        </p:nvCxnSpPr>
        <p:spPr>
          <a:xfrm flipV="1">
            <a:off x="2917061" y="2634307"/>
            <a:ext cx="0" cy="32532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6" name="직선 화살표 연결선 35">
            <a:extLst>
              <a:ext uri="{FF2B5EF4-FFF2-40B4-BE49-F238E27FC236}">
                <a16:creationId xmlns:a16="http://schemas.microsoft.com/office/drawing/2014/main" id="{232ABCA6-43A2-D280-A17F-F94A803636F4}"/>
              </a:ext>
            </a:extLst>
          </p:cNvPr>
          <p:cNvCxnSpPr/>
          <p:nvPr/>
        </p:nvCxnSpPr>
        <p:spPr>
          <a:xfrm flipV="1">
            <a:off x="6093398" y="2634305"/>
            <a:ext cx="0" cy="32532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7" name="직선 화살표 연결선 36">
            <a:extLst>
              <a:ext uri="{FF2B5EF4-FFF2-40B4-BE49-F238E27FC236}">
                <a16:creationId xmlns:a16="http://schemas.microsoft.com/office/drawing/2014/main" id="{EB45034F-E12B-D27A-F8DD-50283D2A2A14}"/>
              </a:ext>
            </a:extLst>
          </p:cNvPr>
          <p:cNvCxnSpPr/>
          <p:nvPr/>
        </p:nvCxnSpPr>
        <p:spPr>
          <a:xfrm flipV="1">
            <a:off x="9269735" y="2634305"/>
            <a:ext cx="0" cy="32532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38" name="직사각형 37">
            <a:extLst>
              <a:ext uri="{FF2B5EF4-FFF2-40B4-BE49-F238E27FC236}">
                <a16:creationId xmlns:a16="http://schemas.microsoft.com/office/drawing/2014/main" id="{C0DF3334-EB09-B5B1-A981-CCB8BC143213}"/>
              </a:ext>
            </a:extLst>
          </p:cNvPr>
          <p:cNvSpPr/>
          <p:nvPr/>
        </p:nvSpPr>
        <p:spPr>
          <a:xfrm>
            <a:off x="1783061" y="2244511"/>
            <a:ext cx="8580139" cy="1299281"/>
          </a:xfrm>
          <a:prstGeom prst="rect">
            <a:avLst/>
          </a:prstGeom>
          <a:noFill/>
          <a:ln w="28575">
            <a:solidFill>
              <a:schemeClr val="tx1">
                <a:lumMod val="75000"/>
                <a:lumOff val="2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2" name="직선 화살표 연결선 31">
            <a:extLst>
              <a:ext uri="{FF2B5EF4-FFF2-40B4-BE49-F238E27FC236}">
                <a16:creationId xmlns:a16="http://schemas.microsoft.com/office/drawing/2014/main" id="{4BAC44DE-8AD5-B05F-38C6-DAF178F1647B}"/>
              </a:ext>
            </a:extLst>
          </p:cNvPr>
          <p:cNvCxnSpPr>
            <a:cxnSpLocks/>
          </p:cNvCxnSpPr>
          <p:nvPr/>
        </p:nvCxnSpPr>
        <p:spPr>
          <a:xfrm flipV="1">
            <a:off x="2917061" y="3399714"/>
            <a:ext cx="0" cy="32352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3" name="직선 화살표 연결선 31">
            <a:extLst>
              <a:ext uri="{FF2B5EF4-FFF2-40B4-BE49-F238E27FC236}">
                <a16:creationId xmlns:a16="http://schemas.microsoft.com/office/drawing/2014/main" id="{93C5794F-0E13-3596-7941-60D7294489F7}"/>
              </a:ext>
            </a:extLst>
          </p:cNvPr>
          <p:cNvCxnSpPr>
            <a:cxnSpLocks/>
          </p:cNvCxnSpPr>
          <p:nvPr/>
        </p:nvCxnSpPr>
        <p:spPr>
          <a:xfrm flipV="1">
            <a:off x="9269735" y="3399714"/>
            <a:ext cx="0" cy="32352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3" name="직사각형 11">
            <a:extLst>
              <a:ext uri="{FF2B5EF4-FFF2-40B4-BE49-F238E27FC236}">
                <a16:creationId xmlns:a16="http://schemas.microsoft.com/office/drawing/2014/main" id="{12A31757-4E72-A2CA-2678-18016EBE2708}"/>
              </a:ext>
            </a:extLst>
          </p:cNvPr>
          <p:cNvSpPr/>
          <p:nvPr/>
        </p:nvSpPr>
        <p:spPr>
          <a:xfrm>
            <a:off x="2032143" y="3740864"/>
            <a:ext cx="1769835" cy="325328"/>
          </a:xfrm>
          <a:prstGeom prst="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2000" dirty="0" err="1"/>
              <a:t>Dense_V</a:t>
            </a:r>
            <a:endParaRPr lang="ko-KR" altLang="en-US" sz="2000" dirty="0"/>
          </a:p>
        </p:txBody>
      </p:sp>
      <p:sp>
        <p:nvSpPr>
          <p:cNvPr id="5" name="직사각형 11">
            <a:extLst>
              <a:ext uri="{FF2B5EF4-FFF2-40B4-BE49-F238E27FC236}">
                <a16:creationId xmlns:a16="http://schemas.microsoft.com/office/drawing/2014/main" id="{8DB9D680-A075-9F5E-E7C2-8EDD1A4B0E08}"/>
              </a:ext>
            </a:extLst>
          </p:cNvPr>
          <p:cNvSpPr/>
          <p:nvPr/>
        </p:nvSpPr>
        <p:spPr>
          <a:xfrm>
            <a:off x="5211083" y="3729362"/>
            <a:ext cx="1769835" cy="325328"/>
          </a:xfrm>
          <a:prstGeom prst="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2000" dirty="0" err="1"/>
              <a:t>Dense_A</a:t>
            </a:r>
            <a:endParaRPr lang="ko-KR" altLang="en-US" sz="2000" dirty="0"/>
          </a:p>
        </p:txBody>
      </p:sp>
      <p:sp>
        <p:nvSpPr>
          <p:cNvPr id="7" name="직사각형 11">
            <a:extLst>
              <a:ext uri="{FF2B5EF4-FFF2-40B4-BE49-F238E27FC236}">
                <a16:creationId xmlns:a16="http://schemas.microsoft.com/office/drawing/2014/main" id="{5D22A392-A11F-1AF9-2FE9-0E03587829D6}"/>
              </a:ext>
            </a:extLst>
          </p:cNvPr>
          <p:cNvSpPr/>
          <p:nvPr/>
        </p:nvSpPr>
        <p:spPr>
          <a:xfrm>
            <a:off x="8390022" y="3724942"/>
            <a:ext cx="1769835" cy="325328"/>
          </a:xfrm>
          <a:prstGeom prst="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2000" dirty="0" err="1"/>
              <a:t>Dense_D</a:t>
            </a:r>
            <a:endParaRPr lang="ko-KR" altLang="en-US" sz="2000" dirty="0"/>
          </a:p>
        </p:txBody>
      </p:sp>
    </p:spTree>
    <p:extLst>
      <p:ext uri="{BB962C8B-B14F-4D97-AF65-F5344CB8AC3E}">
        <p14:creationId xmlns:p14="http://schemas.microsoft.com/office/powerpoint/2010/main" val="36442337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655DADA-180C-E3F7-7BB9-0F65D4938740}"/>
              </a:ext>
            </a:extLst>
          </p:cNvPr>
          <p:cNvSpPr>
            <a:spLocks noGrp="1"/>
          </p:cNvSpPr>
          <p:nvPr>
            <p:ph type="title"/>
          </p:nvPr>
        </p:nvSpPr>
        <p:spPr/>
        <p:txBody>
          <a:bodyPr/>
          <a:lstStyle/>
          <a:p>
            <a:r>
              <a:rPr lang="en-US" altLang="ko-KR" dirty="0"/>
              <a:t>Bayesian Optimization</a:t>
            </a:r>
            <a:endParaRPr lang="ko-KR" altLang="en-US" dirty="0"/>
          </a:p>
        </p:txBody>
      </p:sp>
      <mc:AlternateContent xmlns:mc="http://schemas.openxmlformats.org/markup-compatibility/2006" xmlns:a14="http://schemas.microsoft.com/office/drawing/2010/main">
        <mc:Choice Requires="a14">
          <p:sp>
            <p:nvSpPr>
              <p:cNvPr id="3" name="내용 개체 틀 2">
                <a:extLst>
                  <a:ext uri="{FF2B5EF4-FFF2-40B4-BE49-F238E27FC236}">
                    <a16:creationId xmlns:a16="http://schemas.microsoft.com/office/drawing/2014/main" id="{B5DA0976-DEBC-2A98-BBFD-45E39585332A}"/>
                  </a:ext>
                </a:extLst>
              </p:cNvPr>
              <p:cNvSpPr>
                <a:spLocks noGrp="1"/>
              </p:cNvSpPr>
              <p:nvPr>
                <p:ph idx="1"/>
              </p:nvPr>
            </p:nvSpPr>
            <p:spPr>
              <a:xfrm>
                <a:off x="1097280" y="2108201"/>
                <a:ext cx="4742046" cy="3760891"/>
              </a:xfrm>
            </p:spPr>
            <p:txBody>
              <a:bodyPr>
                <a:normAutofit/>
              </a:bodyPr>
              <a:lstStyle/>
              <a:p>
                <a:r>
                  <a:rPr lang="ja-JP" altLang="en-US" sz="2800" dirty="0">
                    <a:latin typeface="Cambria Math" panose="02040503050406030204" pitchFamily="18" charset="0"/>
                  </a:rPr>
                  <a:t>制限されたデータから未知の目的関数ｆを最大化する問題</a:t>
                </a:r>
                <a:endParaRPr lang="en-US" altLang="ko-KR" sz="2800" b="0" dirty="0">
                  <a:latin typeface="Cambria Math" panose="02040503050406030204" pitchFamily="18" charset="0"/>
                </a:endParaRPr>
              </a:p>
              <a:p>
                <a:pPr marL="0" indent="0">
                  <a:buNone/>
                </a:pPr>
                <a14:m>
                  <m:oMathPara xmlns:m="http://schemas.openxmlformats.org/officeDocument/2006/math">
                    <m:oMathParaPr>
                      <m:jc m:val="center"/>
                    </m:oMathParaPr>
                    <m:oMath xmlns:m="http://schemas.openxmlformats.org/officeDocument/2006/math">
                      <m:func>
                        <m:funcPr>
                          <m:ctrlPr>
                            <a:rPr lang="en-US" altLang="ko-KR" sz="4000" b="0" i="1" smtClean="0">
                              <a:latin typeface="Cambria Math" panose="02040503050406030204" pitchFamily="18" charset="0"/>
                            </a:rPr>
                          </m:ctrlPr>
                        </m:funcPr>
                        <m:fName>
                          <m:limLow>
                            <m:limLowPr>
                              <m:ctrlPr>
                                <a:rPr lang="en-US" altLang="ko-KR" sz="4000" b="0" i="1" smtClean="0">
                                  <a:latin typeface="Cambria Math" panose="02040503050406030204" pitchFamily="18" charset="0"/>
                                </a:rPr>
                              </m:ctrlPr>
                            </m:limLowPr>
                            <m:e>
                              <m:r>
                                <m:rPr>
                                  <m:sty m:val="p"/>
                                </m:rPr>
                                <a:rPr lang="en-US" altLang="ko-KR" sz="4000" b="0" i="0" smtClean="0">
                                  <a:latin typeface="Cambria Math" panose="02040503050406030204" pitchFamily="18" charset="0"/>
                                </a:rPr>
                                <m:t>max</m:t>
                              </m:r>
                            </m:e>
                            <m:lim>
                              <m:r>
                                <a:rPr lang="en-US" altLang="ko-KR" sz="4000" b="0" i="1" smtClean="0">
                                  <a:latin typeface="Cambria Math" panose="02040503050406030204" pitchFamily="18" charset="0"/>
                                </a:rPr>
                                <m:t>𝑥</m:t>
                              </m:r>
                              <m:r>
                                <a:rPr lang="en-US" altLang="ko-KR" sz="4000" b="0" i="1" smtClean="0">
                                  <a:latin typeface="Cambria Math" panose="02040503050406030204" pitchFamily="18" charset="0"/>
                                  <a:ea typeface="Cambria Math" panose="02040503050406030204" pitchFamily="18" charset="0"/>
                                </a:rPr>
                                <m:t>∈</m:t>
                              </m:r>
                              <m:r>
                                <a:rPr lang="en-US" altLang="ko-KR" sz="4000" b="0" i="1" smtClean="0">
                                  <a:latin typeface="Cambria Math" panose="02040503050406030204" pitchFamily="18" charset="0"/>
                                  <a:ea typeface="Cambria Math" panose="02040503050406030204" pitchFamily="18" charset="0"/>
                                </a:rPr>
                                <m:t>𝐴</m:t>
                              </m:r>
                            </m:lim>
                          </m:limLow>
                        </m:fName>
                        <m:e>
                          <m:r>
                            <a:rPr lang="en-US" altLang="ko-KR" sz="4000" i="1">
                              <a:latin typeface="Cambria Math" panose="02040503050406030204" pitchFamily="18" charset="0"/>
                            </a:rPr>
                            <m:t>𝑓</m:t>
                          </m:r>
                          <m:r>
                            <a:rPr lang="en-US" altLang="ko-KR" sz="4000" i="1">
                              <a:latin typeface="Cambria Math" panose="02040503050406030204" pitchFamily="18" charset="0"/>
                            </a:rPr>
                            <m:t>(</m:t>
                          </m:r>
                          <m:r>
                            <a:rPr lang="en-US" altLang="ko-KR" sz="4000" i="1">
                              <a:latin typeface="Cambria Math" panose="02040503050406030204" pitchFamily="18" charset="0"/>
                            </a:rPr>
                            <m:t>𝑥</m:t>
                          </m:r>
                          <m:r>
                            <a:rPr lang="en-US" altLang="ko-KR" sz="4000" i="1">
                              <a:latin typeface="Cambria Math" panose="02040503050406030204" pitchFamily="18" charset="0"/>
                            </a:rPr>
                            <m:t>)</m:t>
                          </m:r>
                        </m:e>
                      </m:func>
                    </m:oMath>
                  </m:oMathPara>
                </a14:m>
                <a:endParaRPr lang="en-US" altLang="ko-KR" sz="4000" dirty="0"/>
              </a:p>
              <a:p>
                <a:pPr marL="0" indent="0">
                  <a:buNone/>
                </a:pPr>
                <a:endParaRPr lang="ko-KR" altLang="en-US" sz="2800" dirty="0"/>
              </a:p>
            </p:txBody>
          </p:sp>
        </mc:Choice>
        <mc:Fallback xmlns="">
          <p:sp>
            <p:nvSpPr>
              <p:cNvPr id="3" name="내용 개체 틀 2">
                <a:extLst>
                  <a:ext uri="{FF2B5EF4-FFF2-40B4-BE49-F238E27FC236}">
                    <a16:creationId xmlns:a16="http://schemas.microsoft.com/office/drawing/2014/main" id="{B5DA0976-DEBC-2A98-BBFD-45E39585332A}"/>
                  </a:ext>
                </a:extLst>
              </p:cNvPr>
              <p:cNvSpPr>
                <a:spLocks noGrp="1" noRot="1" noChangeAspect="1" noMove="1" noResize="1" noEditPoints="1" noAdjustHandles="1" noChangeArrowheads="1" noChangeShapeType="1" noTextEdit="1"/>
              </p:cNvSpPr>
              <p:nvPr>
                <p:ph idx="1"/>
              </p:nvPr>
            </p:nvSpPr>
            <p:spPr>
              <a:xfrm>
                <a:off x="1097280" y="2108201"/>
                <a:ext cx="4742046" cy="3760891"/>
              </a:xfrm>
              <a:blipFill>
                <a:blip r:embed="rId2"/>
                <a:stretch>
                  <a:fillRect l="-2571" t="-1783"/>
                </a:stretch>
              </a:blipFill>
            </p:spPr>
            <p:txBody>
              <a:bodyPr/>
              <a:lstStyle/>
              <a:p>
                <a:r>
                  <a:rPr lang="ko-KR" altLang="en-US">
                    <a:noFill/>
                  </a:rPr>
                  <a:t> </a:t>
                </a:r>
              </a:p>
            </p:txBody>
          </p:sp>
        </mc:Fallback>
      </mc:AlternateContent>
      <p:pic>
        <p:nvPicPr>
          <p:cNvPr id="5" name="그림 4">
            <a:extLst>
              <a:ext uri="{FF2B5EF4-FFF2-40B4-BE49-F238E27FC236}">
                <a16:creationId xmlns:a16="http://schemas.microsoft.com/office/drawing/2014/main" id="{9E40E7A6-0A1A-CAC1-B388-D5AC26806C45}"/>
              </a:ext>
            </a:extLst>
          </p:cNvPr>
          <p:cNvPicPr>
            <a:picLocks noChangeAspect="1"/>
          </p:cNvPicPr>
          <p:nvPr/>
        </p:nvPicPr>
        <p:blipFill rotWithShape="1">
          <a:blip r:embed="rId3"/>
          <a:srcRect l="22725" t="22533" r="43675" b="17600"/>
          <a:stretch/>
        </p:blipFill>
        <p:spPr>
          <a:xfrm>
            <a:off x="6738646" y="1919776"/>
            <a:ext cx="4234153" cy="4243604"/>
          </a:xfrm>
          <a:prstGeom prst="rect">
            <a:avLst/>
          </a:prstGeom>
        </p:spPr>
      </p:pic>
      <p:sp>
        <p:nvSpPr>
          <p:cNvPr id="6" name="TextBox 5">
            <a:extLst>
              <a:ext uri="{FF2B5EF4-FFF2-40B4-BE49-F238E27FC236}">
                <a16:creationId xmlns:a16="http://schemas.microsoft.com/office/drawing/2014/main" id="{593BE704-9335-C40A-C8BA-D1899E2ED863}"/>
              </a:ext>
            </a:extLst>
          </p:cNvPr>
          <p:cNvSpPr txBox="1"/>
          <p:nvPr/>
        </p:nvSpPr>
        <p:spPr>
          <a:xfrm>
            <a:off x="6204764" y="6040269"/>
            <a:ext cx="5301915" cy="246221"/>
          </a:xfrm>
          <a:prstGeom prst="rect">
            <a:avLst/>
          </a:prstGeom>
          <a:noFill/>
        </p:spPr>
        <p:txBody>
          <a:bodyPr wrap="square" rtlCol="0">
            <a:spAutoFit/>
          </a:bodyPr>
          <a:lstStyle/>
          <a:p>
            <a:r>
              <a:rPr lang="en-US" altLang="ko-KR" sz="1000" dirty="0"/>
              <a:t>Shashank Shekhar et al., "A Comparative study of Hyper-Parameter Optimization Tools", 2022</a:t>
            </a:r>
            <a:endParaRPr lang="ko-KR" altLang="en-US" sz="1000" dirty="0"/>
          </a:p>
        </p:txBody>
      </p:sp>
    </p:spTree>
    <p:extLst>
      <p:ext uri="{BB962C8B-B14F-4D97-AF65-F5344CB8AC3E}">
        <p14:creationId xmlns:p14="http://schemas.microsoft.com/office/powerpoint/2010/main" val="22608686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7A9446F-CF29-01B7-9DA4-BC4D627A0BEF}"/>
              </a:ext>
            </a:extLst>
          </p:cNvPr>
          <p:cNvSpPr>
            <a:spLocks noGrp="1"/>
          </p:cNvSpPr>
          <p:nvPr>
            <p:ph type="title"/>
          </p:nvPr>
        </p:nvSpPr>
        <p:spPr/>
        <p:txBody>
          <a:bodyPr/>
          <a:lstStyle/>
          <a:p>
            <a:r>
              <a:rPr lang="en-US" altLang="ko-KR" dirty="0"/>
              <a:t>Hyper-parameters</a:t>
            </a:r>
            <a:endParaRPr lang="ko-KR" altLang="en-US" dirty="0"/>
          </a:p>
        </p:txBody>
      </p:sp>
      <p:sp>
        <p:nvSpPr>
          <p:cNvPr id="3" name="내용 개체 틀 2">
            <a:extLst>
              <a:ext uri="{FF2B5EF4-FFF2-40B4-BE49-F238E27FC236}">
                <a16:creationId xmlns:a16="http://schemas.microsoft.com/office/drawing/2014/main" id="{ACB91513-EA51-DD26-16FC-755FEC19C61C}"/>
              </a:ext>
            </a:extLst>
          </p:cNvPr>
          <p:cNvSpPr>
            <a:spLocks noGrp="1"/>
          </p:cNvSpPr>
          <p:nvPr>
            <p:ph idx="1"/>
          </p:nvPr>
        </p:nvSpPr>
        <p:spPr/>
        <p:txBody>
          <a:bodyPr>
            <a:normAutofit/>
          </a:bodyPr>
          <a:lstStyle/>
          <a:p>
            <a:r>
              <a:rPr lang="en-US" altLang="ko-KR" sz="2800" dirty="0"/>
              <a:t>Bayesian Optimization </a:t>
            </a:r>
            <a:r>
              <a:rPr lang="ja-JP" altLang="en-US" sz="2800" dirty="0"/>
              <a:t>で最適の</a:t>
            </a:r>
            <a:r>
              <a:rPr lang="en-US" altLang="ja-JP" sz="2800" dirty="0"/>
              <a:t>Hyper-parameter</a:t>
            </a:r>
            <a:r>
              <a:rPr lang="ja-JP" altLang="en-US" sz="2800" dirty="0"/>
              <a:t>を探索。</a:t>
            </a:r>
            <a:endParaRPr lang="en-US" altLang="ja-JP" sz="2800" dirty="0"/>
          </a:p>
          <a:p>
            <a:r>
              <a:rPr lang="en-US" altLang="ko-KR" sz="2800" dirty="0"/>
              <a:t>(Trials: 50, Execution/Trial: 2)</a:t>
            </a:r>
            <a:r>
              <a:rPr lang="ja-JP" altLang="en-US" sz="2800" dirty="0"/>
              <a:t>を</a:t>
            </a:r>
            <a:r>
              <a:rPr lang="en-US" altLang="ko-KR" sz="2800" dirty="0"/>
              <a:t> 2</a:t>
            </a:r>
            <a:r>
              <a:rPr lang="ja-JP" altLang="en-US" sz="2800" dirty="0"/>
              <a:t>回</a:t>
            </a:r>
            <a:endParaRPr lang="en-US" altLang="ko-KR" sz="2800" dirty="0"/>
          </a:p>
          <a:p>
            <a:r>
              <a:rPr lang="ja-JP" altLang="en-US" sz="2800" dirty="0"/>
              <a:t>ここから得た、最適の</a:t>
            </a:r>
            <a:r>
              <a:rPr lang="en-US" altLang="ja-JP" sz="2800" dirty="0"/>
              <a:t>Hyper-parameters</a:t>
            </a:r>
            <a:r>
              <a:rPr lang="ja-JP" altLang="en-US" sz="2800" dirty="0"/>
              <a:t>の組み合わせ（</a:t>
            </a:r>
            <a:r>
              <a:rPr lang="en-US" altLang="ja-JP" sz="2800" dirty="0"/>
              <a:t>2</a:t>
            </a:r>
            <a:r>
              <a:rPr lang="ja-JP" altLang="en-US" sz="2800" dirty="0"/>
              <a:t>つ）について、また</a:t>
            </a:r>
            <a:r>
              <a:rPr lang="en-US" altLang="ja-JP" sz="2800" dirty="0"/>
              <a:t>5</a:t>
            </a:r>
            <a:r>
              <a:rPr lang="ja-JP" altLang="en-US" sz="2800" dirty="0"/>
              <a:t>回ずつテストを進行。→最適の</a:t>
            </a:r>
            <a:r>
              <a:rPr lang="en-US" altLang="ja-JP" sz="2800" dirty="0"/>
              <a:t>Hyper-parameter set</a:t>
            </a:r>
            <a:r>
              <a:rPr lang="ja-JP" altLang="en-US" sz="2800" dirty="0"/>
              <a:t>をひつつずつ選択。</a:t>
            </a:r>
            <a:endParaRPr lang="ko-KR" altLang="en-US" sz="2800" dirty="0"/>
          </a:p>
        </p:txBody>
      </p:sp>
    </p:spTree>
    <p:extLst>
      <p:ext uri="{BB962C8B-B14F-4D97-AF65-F5344CB8AC3E}">
        <p14:creationId xmlns:p14="http://schemas.microsoft.com/office/powerpoint/2010/main" val="9505526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7A9446F-CF29-01B7-9DA4-BC4D627A0BEF}"/>
              </a:ext>
            </a:extLst>
          </p:cNvPr>
          <p:cNvSpPr>
            <a:spLocks noGrp="1"/>
          </p:cNvSpPr>
          <p:nvPr>
            <p:ph type="title"/>
          </p:nvPr>
        </p:nvSpPr>
        <p:spPr/>
        <p:txBody>
          <a:bodyPr/>
          <a:lstStyle/>
          <a:p>
            <a:r>
              <a:rPr lang="en-US" altLang="ko-KR" dirty="0"/>
              <a:t>Hyper-parameters</a:t>
            </a:r>
            <a:endParaRPr lang="ko-KR" altLang="en-US" dirty="0"/>
          </a:p>
        </p:txBody>
      </p:sp>
      <p:sp>
        <p:nvSpPr>
          <p:cNvPr id="6" name="사각형: 둥근 모서리 5">
            <a:extLst>
              <a:ext uri="{FF2B5EF4-FFF2-40B4-BE49-F238E27FC236}">
                <a16:creationId xmlns:a16="http://schemas.microsoft.com/office/drawing/2014/main" id="{A77525D6-2CB2-EC22-E2D7-D10B61C21D7F}"/>
              </a:ext>
            </a:extLst>
          </p:cNvPr>
          <p:cNvSpPr/>
          <p:nvPr/>
        </p:nvSpPr>
        <p:spPr>
          <a:xfrm>
            <a:off x="3554100" y="2622433"/>
            <a:ext cx="759125" cy="35655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1</a:t>
            </a:r>
            <a:endParaRPr lang="ko-KR" altLang="en-US" dirty="0"/>
          </a:p>
        </p:txBody>
      </p:sp>
      <p:sp>
        <p:nvSpPr>
          <p:cNvPr id="7" name="사각형: 둥근 모서리 6">
            <a:extLst>
              <a:ext uri="{FF2B5EF4-FFF2-40B4-BE49-F238E27FC236}">
                <a16:creationId xmlns:a16="http://schemas.microsoft.com/office/drawing/2014/main" id="{09ADF9D9-FBFE-D69B-0CA8-DC1F2C558BFB}"/>
              </a:ext>
            </a:extLst>
          </p:cNvPr>
          <p:cNvSpPr/>
          <p:nvPr/>
        </p:nvSpPr>
        <p:spPr>
          <a:xfrm>
            <a:off x="4482878" y="2622433"/>
            <a:ext cx="759125" cy="35655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2</a:t>
            </a:r>
            <a:endParaRPr lang="ko-KR" altLang="en-US" dirty="0"/>
          </a:p>
        </p:txBody>
      </p:sp>
      <p:sp>
        <p:nvSpPr>
          <p:cNvPr id="8" name="사각형: 둥근 모서리 7">
            <a:extLst>
              <a:ext uri="{FF2B5EF4-FFF2-40B4-BE49-F238E27FC236}">
                <a16:creationId xmlns:a16="http://schemas.microsoft.com/office/drawing/2014/main" id="{70D5F84E-5912-A642-EB43-9A5852B373EC}"/>
              </a:ext>
            </a:extLst>
          </p:cNvPr>
          <p:cNvSpPr/>
          <p:nvPr/>
        </p:nvSpPr>
        <p:spPr>
          <a:xfrm>
            <a:off x="3554100" y="3125640"/>
            <a:ext cx="759125" cy="35655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1</a:t>
            </a:r>
            <a:endParaRPr lang="ko-KR" altLang="en-US" dirty="0"/>
          </a:p>
        </p:txBody>
      </p:sp>
      <p:sp>
        <p:nvSpPr>
          <p:cNvPr id="9" name="사각형: 둥근 모서리 8">
            <a:extLst>
              <a:ext uri="{FF2B5EF4-FFF2-40B4-BE49-F238E27FC236}">
                <a16:creationId xmlns:a16="http://schemas.microsoft.com/office/drawing/2014/main" id="{E6053518-45C3-B32C-5668-749DDDE839E3}"/>
              </a:ext>
            </a:extLst>
          </p:cNvPr>
          <p:cNvSpPr/>
          <p:nvPr/>
        </p:nvSpPr>
        <p:spPr>
          <a:xfrm>
            <a:off x="4482878" y="3125640"/>
            <a:ext cx="759125" cy="35655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2</a:t>
            </a:r>
            <a:endParaRPr lang="ko-KR" altLang="en-US" dirty="0"/>
          </a:p>
        </p:txBody>
      </p:sp>
      <p:sp>
        <p:nvSpPr>
          <p:cNvPr id="10" name="사각형: 둥근 모서리 9">
            <a:extLst>
              <a:ext uri="{FF2B5EF4-FFF2-40B4-BE49-F238E27FC236}">
                <a16:creationId xmlns:a16="http://schemas.microsoft.com/office/drawing/2014/main" id="{1D4DC349-6412-5E6C-AC22-58531D4E2241}"/>
              </a:ext>
            </a:extLst>
          </p:cNvPr>
          <p:cNvSpPr/>
          <p:nvPr/>
        </p:nvSpPr>
        <p:spPr>
          <a:xfrm>
            <a:off x="3554100" y="3628847"/>
            <a:ext cx="759125" cy="35655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1</a:t>
            </a:r>
            <a:endParaRPr lang="ko-KR" altLang="en-US" dirty="0"/>
          </a:p>
        </p:txBody>
      </p:sp>
      <p:sp>
        <p:nvSpPr>
          <p:cNvPr id="11" name="사각형: 둥근 모서리 10">
            <a:extLst>
              <a:ext uri="{FF2B5EF4-FFF2-40B4-BE49-F238E27FC236}">
                <a16:creationId xmlns:a16="http://schemas.microsoft.com/office/drawing/2014/main" id="{41486791-6313-D742-B461-F3CD658EF4D1}"/>
              </a:ext>
            </a:extLst>
          </p:cNvPr>
          <p:cNvSpPr/>
          <p:nvPr/>
        </p:nvSpPr>
        <p:spPr>
          <a:xfrm>
            <a:off x="4482878" y="3628847"/>
            <a:ext cx="759125" cy="35655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2</a:t>
            </a:r>
            <a:endParaRPr lang="ko-KR" altLang="en-US" dirty="0"/>
          </a:p>
        </p:txBody>
      </p:sp>
      <p:sp>
        <p:nvSpPr>
          <p:cNvPr id="12" name="TextBox 11">
            <a:extLst>
              <a:ext uri="{FF2B5EF4-FFF2-40B4-BE49-F238E27FC236}">
                <a16:creationId xmlns:a16="http://schemas.microsoft.com/office/drawing/2014/main" id="{312CB871-A941-9222-0745-8D4578A4C2E0}"/>
              </a:ext>
            </a:extLst>
          </p:cNvPr>
          <p:cNvSpPr txBox="1"/>
          <p:nvPr/>
        </p:nvSpPr>
        <p:spPr>
          <a:xfrm>
            <a:off x="4232713" y="4132054"/>
            <a:ext cx="336430" cy="1200329"/>
          </a:xfrm>
          <a:prstGeom prst="rect">
            <a:avLst/>
          </a:prstGeom>
          <a:noFill/>
        </p:spPr>
        <p:txBody>
          <a:bodyPr wrap="square" rtlCol="0">
            <a:spAutoFit/>
          </a:bodyPr>
          <a:lstStyle/>
          <a:p>
            <a:r>
              <a:rPr lang="ko-KR" altLang="en-US" dirty="0"/>
              <a:t>▪</a:t>
            </a:r>
            <a:endParaRPr lang="en-US" altLang="ko-KR" dirty="0"/>
          </a:p>
          <a:p>
            <a:r>
              <a:rPr lang="ko-KR" altLang="en-US" dirty="0"/>
              <a:t>▪</a:t>
            </a:r>
          </a:p>
          <a:p>
            <a:r>
              <a:rPr lang="ko-KR" altLang="en-US" dirty="0"/>
              <a:t>▪</a:t>
            </a:r>
          </a:p>
          <a:p>
            <a:endParaRPr lang="ko-KR" altLang="en-US" dirty="0"/>
          </a:p>
        </p:txBody>
      </p:sp>
      <p:sp>
        <p:nvSpPr>
          <p:cNvPr id="13" name="사각형: 둥근 모서리 12">
            <a:extLst>
              <a:ext uri="{FF2B5EF4-FFF2-40B4-BE49-F238E27FC236}">
                <a16:creationId xmlns:a16="http://schemas.microsoft.com/office/drawing/2014/main" id="{57BFBE0E-FE38-BB8F-79DB-C4652524168E}"/>
              </a:ext>
            </a:extLst>
          </p:cNvPr>
          <p:cNvSpPr/>
          <p:nvPr/>
        </p:nvSpPr>
        <p:spPr>
          <a:xfrm>
            <a:off x="3548348" y="5174233"/>
            <a:ext cx="759125" cy="35655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1</a:t>
            </a:r>
            <a:endParaRPr lang="ko-KR" altLang="en-US" dirty="0"/>
          </a:p>
        </p:txBody>
      </p:sp>
      <p:sp>
        <p:nvSpPr>
          <p:cNvPr id="14" name="사각형: 둥근 모서리 13">
            <a:extLst>
              <a:ext uri="{FF2B5EF4-FFF2-40B4-BE49-F238E27FC236}">
                <a16:creationId xmlns:a16="http://schemas.microsoft.com/office/drawing/2014/main" id="{D0FFC322-2305-B47D-843D-F9598716B5B3}"/>
              </a:ext>
            </a:extLst>
          </p:cNvPr>
          <p:cNvSpPr/>
          <p:nvPr/>
        </p:nvSpPr>
        <p:spPr>
          <a:xfrm>
            <a:off x="4477126" y="5174233"/>
            <a:ext cx="759125" cy="35655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2</a:t>
            </a:r>
            <a:endParaRPr lang="ko-KR" altLang="en-US" dirty="0"/>
          </a:p>
        </p:txBody>
      </p:sp>
      <p:sp>
        <p:nvSpPr>
          <p:cNvPr id="15" name="TextBox 14">
            <a:extLst>
              <a:ext uri="{FF2B5EF4-FFF2-40B4-BE49-F238E27FC236}">
                <a16:creationId xmlns:a16="http://schemas.microsoft.com/office/drawing/2014/main" id="{5A942EE6-497B-28B9-F290-5D530D6EEF0A}"/>
              </a:ext>
            </a:extLst>
          </p:cNvPr>
          <p:cNvSpPr txBox="1"/>
          <p:nvPr/>
        </p:nvSpPr>
        <p:spPr>
          <a:xfrm>
            <a:off x="3199267" y="2616046"/>
            <a:ext cx="339306" cy="369332"/>
          </a:xfrm>
          <a:prstGeom prst="rect">
            <a:avLst/>
          </a:prstGeom>
          <a:noFill/>
        </p:spPr>
        <p:txBody>
          <a:bodyPr wrap="square" rtlCol="0">
            <a:spAutoFit/>
          </a:bodyPr>
          <a:lstStyle/>
          <a:p>
            <a:r>
              <a:rPr lang="en-US" altLang="ko-KR" dirty="0"/>
              <a:t>1</a:t>
            </a:r>
            <a:endParaRPr lang="ko-KR" altLang="en-US" dirty="0"/>
          </a:p>
        </p:txBody>
      </p:sp>
      <p:sp>
        <p:nvSpPr>
          <p:cNvPr id="17" name="TextBox 16">
            <a:extLst>
              <a:ext uri="{FF2B5EF4-FFF2-40B4-BE49-F238E27FC236}">
                <a16:creationId xmlns:a16="http://schemas.microsoft.com/office/drawing/2014/main" id="{43EB910C-73E8-D37A-B26A-3182467A828E}"/>
              </a:ext>
            </a:extLst>
          </p:cNvPr>
          <p:cNvSpPr txBox="1"/>
          <p:nvPr/>
        </p:nvSpPr>
        <p:spPr>
          <a:xfrm>
            <a:off x="3199267" y="3112866"/>
            <a:ext cx="339306" cy="369332"/>
          </a:xfrm>
          <a:prstGeom prst="rect">
            <a:avLst/>
          </a:prstGeom>
          <a:noFill/>
        </p:spPr>
        <p:txBody>
          <a:bodyPr wrap="square" rtlCol="0">
            <a:spAutoFit/>
          </a:bodyPr>
          <a:lstStyle/>
          <a:p>
            <a:r>
              <a:rPr lang="en-US" altLang="ko-KR" dirty="0"/>
              <a:t>2</a:t>
            </a:r>
            <a:endParaRPr lang="ko-KR" altLang="en-US" dirty="0"/>
          </a:p>
        </p:txBody>
      </p:sp>
      <p:sp>
        <p:nvSpPr>
          <p:cNvPr id="18" name="TextBox 17">
            <a:extLst>
              <a:ext uri="{FF2B5EF4-FFF2-40B4-BE49-F238E27FC236}">
                <a16:creationId xmlns:a16="http://schemas.microsoft.com/office/drawing/2014/main" id="{6A8B945B-BAB3-862D-B303-74821EFD4111}"/>
              </a:ext>
            </a:extLst>
          </p:cNvPr>
          <p:cNvSpPr txBox="1"/>
          <p:nvPr/>
        </p:nvSpPr>
        <p:spPr>
          <a:xfrm>
            <a:off x="3199267" y="3622460"/>
            <a:ext cx="339306" cy="369332"/>
          </a:xfrm>
          <a:prstGeom prst="rect">
            <a:avLst/>
          </a:prstGeom>
          <a:noFill/>
        </p:spPr>
        <p:txBody>
          <a:bodyPr wrap="square" rtlCol="0">
            <a:spAutoFit/>
          </a:bodyPr>
          <a:lstStyle/>
          <a:p>
            <a:r>
              <a:rPr lang="en-US" altLang="ko-KR" dirty="0"/>
              <a:t>3</a:t>
            </a:r>
            <a:endParaRPr lang="ko-KR" altLang="en-US" dirty="0"/>
          </a:p>
        </p:txBody>
      </p:sp>
      <p:sp>
        <p:nvSpPr>
          <p:cNvPr id="19" name="TextBox 18">
            <a:extLst>
              <a:ext uri="{FF2B5EF4-FFF2-40B4-BE49-F238E27FC236}">
                <a16:creationId xmlns:a16="http://schemas.microsoft.com/office/drawing/2014/main" id="{3B11A4AA-B379-02BF-9B17-38A63B88ED98}"/>
              </a:ext>
            </a:extLst>
          </p:cNvPr>
          <p:cNvSpPr txBox="1"/>
          <p:nvPr/>
        </p:nvSpPr>
        <p:spPr>
          <a:xfrm>
            <a:off x="3065270" y="5147717"/>
            <a:ext cx="473303" cy="369332"/>
          </a:xfrm>
          <a:prstGeom prst="rect">
            <a:avLst/>
          </a:prstGeom>
          <a:noFill/>
        </p:spPr>
        <p:txBody>
          <a:bodyPr wrap="square" rtlCol="0">
            <a:spAutoFit/>
          </a:bodyPr>
          <a:lstStyle/>
          <a:p>
            <a:r>
              <a:rPr lang="en-US" altLang="ko-KR" dirty="0"/>
              <a:t>50</a:t>
            </a:r>
            <a:endParaRPr lang="ko-KR" altLang="en-US" dirty="0"/>
          </a:p>
        </p:txBody>
      </p:sp>
      <p:sp>
        <p:nvSpPr>
          <p:cNvPr id="20" name="오른쪽 중괄호 19">
            <a:extLst>
              <a:ext uri="{FF2B5EF4-FFF2-40B4-BE49-F238E27FC236}">
                <a16:creationId xmlns:a16="http://schemas.microsoft.com/office/drawing/2014/main" id="{8D7F86A9-76C3-6151-0F17-A81BAD8B0B32}"/>
              </a:ext>
            </a:extLst>
          </p:cNvPr>
          <p:cNvSpPr/>
          <p:nvPr/>
        </p:nvSpPr>
        <p:spPr>
          <a:xfrm>
            <a:off x="5382900" y="2622433"/>
            <a:ext cx="695865" cy="2894616"/>
          </a:xfrm>
          <a:prstGeom prst="rightBrace">
            <a:avLst>
              <a:gd name="adj1" fmla="val 55440"/>
              <a:gd name="adj2" fmla="val 50000"/>
            </a:avLst>
          </a:prstGeom>
          <a:ln w="19050"/>
        </p:spPr>
        <p:style>
          <a:lnRef idx="1">
            <a:schemeClr val="dk1"/>
          </a:lnRef>
          <a:fillRef idx="0">
            <a:schemeClr val="dk1"/>
          </a:fillRef>
          <a:effectRef idx="0">
            <a:schemeClr val="dk1"/>
          </a:effectRef>
          <a:fontRef idx="minor">
            <a:schemeClr val="tx1"/>
          </a:fontRef>
        </p:style>
        <p:txBody>
          <a:bodyPr rtlCol="0" anchor="ctr"/>
          <a:lstStyle/>
          <a:p>
            <a:pPr algn="ctr"/>
            <a:endParaRPr lang="ko-KR" altLang="en-US"/>
          </a:p>
        </p:txBody>
      </p:sp>
      <p:sp>
        <p:nvSpPr>
          <p:cNvPr id="21" name="사각형: 둥근 모서리 20">
            <a:extLst>
              <a:ext uri="{FF2B5EF4-FFF2-40B4-BE49-F238E27FC236}">
                <a16:creationId xmlns:a16="http://schemas.microsoft.com/office/drawing/2014/main" id="{65043638-F844-10DA-A024-412E3DC99E1F}"/>
              </a:ext>
            </a:extLst>
          </p:cNvPr>
          <p:cNvSpPr/>
          <p:nvPr/>
        </p:nvSpPr>
        <p:spPr>
          <a:xfrm>
            <a:off x="6219662" y="3648977"/>
            <a:ext cx="759125" cy="35655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A</a:t>
            </a:r>
            <a:endParaRPr lang="ko-KR" altLang="en-US" dirty="0"/>
          </a:p>
        </p:txBody>
      </p:sp>
      <p:sp>
        <p:nvSpPr>
          <p:cNvPr id="22" name="사각형: 둥근 모서리 21">
            <a:extLst>
              <a:ext uri="{FF2B5EF4-FFF2-40B4-BE49-F238E27FC236}">
                <a16:creationId xmlns:a16="http://schemas.microsoft.com/office/drawing/2014/main" id="{9E5870FF-39F8-C268-967B-B2569B043214}"/>
              </a:ext>
            </a:extLst>
          </p:cNvPr>
          <p:cNvSpPr/>
          <p:nvPr/>
        </p:nvSpPr>
        <p:spPr>
          <a:xfrm>
            <a:off x="6219662" y="4152184"/>
            <a:ext cx="759125" cy="35655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B</a:t>
            </a:r>
            <a:endParaRPr lang="ko-KR" altLang="en-US" dirty="0"/>
          </a:p>
        </p:txBody>
      </p:sp>
      <p:sp>
        <p:nvSpPr>
          <p:cNvPr id="23" name="왼쪽 중괄호 22">
            <a:extLst>
              <a:ext uri="{FF2B5EF4-FFF2-40B4-BE49-F238E27FC236}">
                <a16:creationId xmlns:a16="http://schemas.microsoft.com/office/drawing/2014/main" id="{9BBF8821-6341-863B-B980-E472A62B13A2}"/>
              </a:ext>
            </a:extLst>
          </p:cNvPr>
          <p:cNvSpPr/>
          <p:nvPr/>
        </p:nvSpPr>
        <p:spPr>
          <a:xfrm>
            <a:off x="7119684" y="2675162"/>
            <a:ext cx="695865" cy="2332941"/>
          </a:xfrm>
          <a:prstGeom prst="leftBrace">
            <a:avLst>
              <a:gd name="adj1" fmla="val 60399"/>
              <a:gd name="adj2" fmla="val 50000"/>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24" name="사각형: 둥근 모서리 23">
            <a:extLst>
              <a:ext uri="{FF2B5EF4-FFF2-40B4-BE49-F238E27FC236}">
                <a16:creationId xmlns:a16="http://schemas.microsoft.com/office/drawing/2014/main" id="{18DEDA15-36F1-2459-26CF-ABDAF77418B9}"/>
              </a:ext>
            </a:extLst>
          </p:cNvPr>
          <p:cNvSpPr/>
          <p:nvPr/>
        </p:nvSpPr>
        <p:spPr>
          <a:xfrm>
            <a:off x="7956447" y="2651189"/>
            <a:ext cx="759125" cy="356558"/>
          </a:xfrm>
          <a:prstGeom prst="round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A 1</a:t>
            </a:r>
            <a:endParaRPr lang="ko-KR" altLang="en-US" dirty="0"/>
          </a:p>
        </p:txBody>
      </p:sp>
      <p:sp>
        <p:nvSpPr>
          <p:cNvPr id="25" name="사각형: 둥근 모서리 24">
            <a:extLst>
              <a:ext uri="{FF2B5EF4-FFF2-40B4-BE49-F238E27FC236}">
                <a16:creationId xmlns:a16="http://schemas.microsoft.com/office/drawing/2014/main" id="{EC428A68-99D7-33ED-31BA-E3BE01D5A0BC}"/>
              </a:ext>
            </a:extLst>
          </p:cNvPr>
          <p:cNvSpPr/>
          <p:nvPr/>
        </p:nvSpPr>
        <p:spPr>
          <a:xfrm>
            <a:off x="7956447" y="3154396"/>
            <a:ext cx="759125" cy="356558"/>
          </a:xfrm>
          <a:prstGeom prst="round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A 2</a:t>
            </a:r>
            <a:endParaRPr lang="ko-KR" altLang="en-US" dirty="0"/>
          </a:p>
        </p:txBody>
      </p:sp>
      <p:sp>
        <p:nvSpPr>
          <p:cNvPr id="26" name="사각형: 둥근 모서리 25">
            <a:extLst>
              <a:ext uri="{FF2B5EF4-FFF2-40B4-BE49-F238E27FC236}">
                <a16:creationId xmlns:a16="http://schemas.microsoft.com/office/drawing/2014/main" id="{E4FB2A49-2E81-5BCD-EAA8-C2F64ECD1CCA}"/>
              </a:ext>
            </a:extLst>
          </p:cNvPr>
          <p:cNvSpPr/>
          <p:nvPr/>
        </p:nvSpPr>
        <p:spPr>
          <a:xfrm>
            <a:off x="7956447" y="3657603"/>
            <a:ext cx="759125" cy="356558"/>
          </a:xfrm>
          <a:prstGeom prst="round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A 3</a:t>
            </a:r>
            <a:endParaRPr lang="ko-KR" altLang="en-US" dirty="0"/>
          </a:p>
        </p:txBody>
      </p:sp>
      <p:sp>
        <p:nvSpPr>
          <p:cNvPr id="29" name="사각형: 둥근 모서리 28">
            <a:extLst>
              <a:ext uri="{FF2B5EF4-FFF2-40B4-BE49-F238E27FC236}">
                <a16:creationId xmlns:a16="http://schemas.microsoft.com/office/drawing/2014/main" id="{3EED422F-B1DA-7869-10A8-3E8496C7BA69}"/>
              </a:ext>
            </a:extLst>
          </p:cNvPr>
          <p:cNvSpPr/>
          <p:nvPr/>
        </p:nvSpPr>
        <p:spPr>
          <a:xfrm>
            <a:off x="7956447" y="4158248"/>
            <a:ext cx="759125" cy="356558"/>
          </a:xfrm>
          <a:prstGeom prst="round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A 4</a:t>
            </a:r>
            <a:endParaRPr lang="ko-KR" altLang="en-US" dirty="0"/>
          </a:p>
        </p:txBody>
      </p:sp>
      <p:sp>
        <p:nvSpPr>
          <p:cNvPr id="30" name="사각형: 둥근 모서리 29">
            <a:extLst>
              <a:ext uri="{FF2B5EF4-FFF2-40B4-BE49-F238E27FC236}">
                <a16:creationId xmlns:a16="http://schemas.microsoft.com/office/drawing/2014/main" id="{AE89AC04-5641-63C5-7064-01EAC80FF4AD}"/>
              </a:ext>
            </a:extLst>
          </p:cNvPr>
          <p:cNvSpPr/>
          <p:nvPr/>
        </p:nvSpPr>
        <p:spPr>
          <a:xfrm>
            <a:off x="7956447" y="4661455"/>
            <a:ext cx="759125" cy="356558"/>
          </a:xfrm>
          <a:prstGeom prst="round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A 5</a:t>
            </a:r>
            <a:endParaRPr lang="ko-KR" altLang="en-US" dirty="0"/>
          </a:p>
        </p:txBody>
      </p:sp>
      <p:sp>
        <p:nvSpPr>
          <p:cNvPr id="31" name="TextBox 30">
            <a:extLst>
              <a:ext uri="{FF2B5EF4-FFF2-40B4-BE49-F238E27FC236}">
                <a16:creationId xmlns:a16="http://schemas.microsoft.com/office/drawing/2014/main" id="{C985573D-D054-146D-C073-3DC9D1A4DC61}"/>
              </a:ext>
            </a:extLst>
          </p:cNvPr>
          <p:cNvSpPr txBox="1"/>
          <p:nvPr/>
        </p:nvSpPr>
        <p:spPr>
          <a:xfrm>
            <a:off x="1793404" y="3561909"/>
            <a:ext cx="1195818" cy="1015663"/>
          </a:xfrm>
          <a:prstGeom prst="rect">
            <a:avLst/>
          </a:prstGeom>
          <a:noFill/>
        </p:spPr>
        <p:txBody>
          <a:bodyPr wrap="square" rtlCol="0">
            <a:spAutoFit/>
          </a:bodyPr>
          <a:lstStyle/>
          <a:p>
            <a:r>
              <a:rPr lang="en-US" altLang="ko-KR" sz="6000" b="1" dirty="0">
                <a:solidFill>
                  <a:schemeClr val="tx1">
                    <a:lumMod val="75000"/>
                    <a:lumOff val="25000"/>
                  </a:schemeClr>
                </a:solidFill>
                <a:latin typeface="Abadi" panose="020B0604020104020204" pitchFamily="34" charset="0"/>
              </a:rPr>
              <a:t>2 *</a:t>
            </a:r>
            <a:endParaRPr lang="ko-KR" altLang="en-US" b="1" dirty="0">
              <a:solidFill>
                <a:schemeClr val="tx1">
                  <a:lumMod val="75000"/>
                  <a:lumOff val="25000"/>
                </a:schemeClr>
              </a:solidFill>
              <a:latin typeface="Abadi" panose="020B0604020104020204" pitchFamily="34" charset="0"/>
            </a:endParaRPr>
          </a:p>
        </p:txBody>
      </p:sp>
      <p:sp>
        <p:nvSpPr>
          <p:cNvPr id="32" name="직사각형 31">
            <a:extLst>
              <a:ext uri="{FF2B5EF4-FFF2-40B4-BE49-F238E27FC236}">
                <a16:creationId xmlns:a16="http://schemas.microsoft.com/office/drawing/2014/main" id="{EEC0CF5C-29F5-2D6C-4B91-C7E742BB0EBE}"/>
              </a:ext>
            </a:extLst>
          </p:cNvPr>
          <p:cNvSpPr/>
          <p:nvPr/>
        </p:nvSpPr>
        <p:spPr>
          <a:xfrm>
            <a:off x="3095613" y="2421147"/>
            <a:ext cx="2224025" cy="3324045"/>
          </a:xfrm>
          <a:prstGeom prst="rect">
            <a:avLst/>
          </a:prstGeom>
          <a:no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오른쪽 중괄호 32">
            <a:extLst>
              <a:ext uri="{FF2B5EF4-FFF2-40B4-BE49-F238E27FC236}">
                <a16:creationId xmlns:a16="http://schemas.microsoft.com/office/drawing/2014/main" id="{A85DADF8-4076-D2A2-4951-36D7110E8753}"/>
              </a:ext>
            </a:extLst>
          </p:cNvPr>
          <p:cNvSpPr/>
          <p:nvPr/>
        </p:nvSpPr>
        <p:spPr>
          <a:xfrm>
            <a:off x="8856468" y="2651189"/>
            <a:ext cx="695865" cy="2366824"/>
          </a:xfrm>
          <a:prstGeom prst="rightBrace">
            <a:avLst>
              <a:gd name="adj1" fmla="val 55440"/>
              <a:gd name="adj2" fmla="val 50000"/>
            </a:avLst>
          </a:prstGeom>
          <a:ln w="19050"/>
        </p:spPr>
        <p:style>
          <a:lnRef idx="1">
            <a:schemeClr val="dk1"/>
          </a:lnRef>
          <a:fillRef idx="0">
            <a:schemeClr val="dk1"/>
          </a:fillRef>
          <a:effectRef idx="0">
            <a:schemeClr val="dk1"/>
          </a:effectRef>
          <a:fontRef idx="minor">
            <a:schemeClr val="tx1"/>
          </a:fontRef>
        </p:style>
        <p:txBody>
          <a:bodyPr rtlCol="0" anchor="ctr"/>
          <a:lstStyle/>
          <a:p>
            <a:pPr algn="ctr"/>
            <a:endParaRPr lang="ko-KR" altLang="en-US"/>
          </a:p>
        </p:txBody>
      </p:sp>
      <p:sp>
        <p:nvSpPr>
          <p:cNvPr id="34" name="TextBox 33">
            <a:extLst>
              <a:ext uri="{FF2B5EF4-FFF2-40B4-BE49-F238E27FC236}">
                <a16:creationId xmlns:a16="http://schemas.microsoft.com/office/drawing/2014/main" id="{394D6241-560A-B114-322C-7989A5886927}"/>
              </a:ext>
            </a:extLst>
          </p:cNvPr>
          <p:cNvSpPr txBox="1"/>
          <p:nvPr/>
        </p:nvSpPr>
        <p:spPr>
          <a:xfrm>
            <a:off x="9693229" y="3518466"/>
            <a:ext cx="1368724" cy="646331"/>
          </a:xfrm>
          <a:prstGeom prst="rect">
            <a:avLst/>
          </a:prstGeom>
          <a:noFill/>
        </p:spPr>
        <p:txBody>
          <a:bodyPr wrap="square" rtlCol="0">
            <a:spAutoFit/>
          </a:bodyPr>
          <a:lstStyle/>
          <a:p>
            <a:r>
              <a:rPr lang="en-US" altLang="ko-KR" sz="3600" b="1" dirty="0">
                <a:solidFill>
                  <a:schemeClr val="tx1">
                    <a:lumMod val="85000"/>
                    <a:lumOff val="15000"/>
                  </a:schemeClr>
                </a:solidFill>
                <a:latin typeface="Abadi" panose="020B0604020104020204" pitchFamily="34" charset="0"/>
              </a:rPr>
              <a:t>MEAN</a:t>
            </a:r>
            <a:endParaRPr lang="ko-KR" altLang="en-US" sz="3600" b="1" dirty="0">
              <a:solidFill>
                <a:schemeClr val="tx1">
                  <a:lumMod val="85000"/>
                  <a:lumOff val="15000"/>
                </a:schemeClr>
              </a:solidFill>
              <a:latin typeface="Abadi" panose="020B0604020104020204" pitchFamily="34"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51C544D0-4046-9159-03BE-175582EFE6D0}"/>
                  </a:ext>
                </a:extLst>
              </p:cNvPr>
              <p:cNvSpPr txBox="1"/>
              <p:nvPr/>
            </p:nvSpPr>
            <p:spPr>
              <a:xfrm>
                <a:off x="9756491" y="4164797"/>
                <a:ext cx="1923691"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b="1" i="0" smtClean="0">
                          <a:solidFill>
                            <a:schemeClr val="tx1">
                              <a:lumMod val="85000"/>
                              <a:lumOff val="15000"/>
                            </a:schemeClr>
                          </a:solidFill>
                          <a:latin typeface="Cambria Math" panose="02040503050406030204" pitchFamily="18" charset="0"/>
                        </a:rPr>
                        <m:t>𝐚𝐫𝐠𝐦𝐚𝐱</m:t>
                      </m:r>
                      <m:r>
                        <a:rPr lang="en-US" altLang="ko-KR" sz="2400" b="1" i="1" smtClean="0">
                          <a:solidFill>
                            <a:schemeClr val="tx1">
                              <a:lumMod val="85000"/>
                              <a:lumOff val="15000"/>
                            </a:schemeClr>
                          </a:solidFill>
                          <a:latin typeface="Cambria Math" panose="02040503050406030204" pitchFamily="18" charset="0"/>
                        </a:rPr>
                        <m:t>(</m:t>
                      </m:r>
                      <m:r>
                        <a:rPr lang="en-US" altLang="ko-KR" sz="2400" b="1" i="1" smtClean="0">
                          <a:solidFill>
                            <a:schemeClr val="tx1">
                              <a:lumMod val="85000"/>
                              <a:lumOff val="15000"/>
                            </a:schemeClr>
                          </a:solidFill>
                          <a:latin typeface="Cambria Math" panose="02040503050406030204" pitchFamily="18" charset="0"/>
                        </a:rPr>
                        <m:t>𝑴𝑬𝑨𝑵</m:t>
                      </m:r>
                      <m:r>
                        <a:rPr lang="en-US" altLang="ko-KR" sz="2400" b="1" i="1" smtClean="0">
                          <a:solidFill>
                            <a:schemeClr val="tx1">
                              <a:lumMod val="85000"/>
                              <a:lumOff val="15000"/>
                            </a:schemeClr>
                          </a:solidFill>
                          <a:latin typeface="Cambria Math" panose="02040503050406030204" pitchFamily="18" charset="0"/>
                        </a:rPr>
                        <m:t>)</m:t>
                      </m:r>
                    </m:oMath>
                  </m:oMathPara>
                </a14:m>
                <a:endParaRPr lang="ko-KR" altLang="en-US" sz="2400" b="1" dirty="0">
                  <a:solidFill>
                    <a:schemeClr val="tx1">
                      <a:lumMod val="85000"/>
                      <a:lumOff val="15000"/>
                    </a:schemeClr>
                  </a:solidFill>
                </a:endParaRPr>
              </a:p>
            </p:txBody>
          </p:sp>
        </mc:Choice>
        <mc:Fallback xmlns="">
          <p:sp>
            <p:nvSpPr>
              <p:cNvPr id="35" name="TextBox 34">
                <a:extLst>
                  <a:ext uri="{FF2B5EF4-FFF2-40B4-BE49-F238E27FC236}">
                    <a16:creationId xmlns:a16="http://schemas.microsoft.com/office/drawing/2014/main" id="{51C544D0-4046-9159-03BE-175582EFE6D0}"/>
                  </a:ext>
                </a:extLst>
              </p:cNvPr>
              <p:cNvSpPr txBox="1">
                <a:spLocks noRot="1" noChangeAspect="1" noMove="1" noResize="1" noEditPoints="1" noAdjustHandles="1" noChangeArrowheads="1" noChangeShapeType="1" noTextEdit="1"/>
              </p:cNvSpPr>
              <p:nvPr/>
            </p:nvSpPr>
            <p:spPr>
              <a:xfrm>
                <a:off x="9756491" y="4164797"/>
                <a:ext cx="1923691" cy="369332"/>
              </a:xfrm>
              <a:prstGeom prst="rect">
                <a:avLst/>
              </a:prstGeom>
              <a:blipFill>
                <a:blip r:embed="rId2"/>
                <a:stretch>
                  <a:fillRect l="-6013" r="-24684" b="-37705"/>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4802292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46F9CE6-C93E-B79E-0DD4-DC0A5484C669}"/>
              </a:ext>
            </a:extLst>
          </p:cNvPr>
          <p:cNvSpPr>
            <a:spLocks noGrp="1"/>
          </p:cNvSpPr>
          <p:nvPr>
            <p:ph type="title"/>
          </p:nvPr>
        </p:nvSpPr>
        <p:spPr/>
        <p:txBody>
          <a:bodyPr/>
          <a:lstStyle/>
          <a:p>
            <a:r>
              <a:rPr lang="en-US" altLang="ko-KR" dirty="0"/>
              <a:t>Hyper-parameters</a:t>
            </a:r>
            <a:endParaRPr lang="ko-KR" altLang="en-US" dirty="0"/>
          </a:p>
        </p:txBody>
      </p:sp>
      <mc:AlternateContent xmlns:mc="http://schemas.openxmlformats.org/markup-compatibility/2006" xmlns:a14="http://schemas.microsoft.com/office/drawing/2010/main">
        <mc:Choice Requires="a14">
          <p:graphicFrame>
            <p:nvGraphicFramePr>
              <p:cNvPr id="4" name="표 4">
                <a:extLst>
                  <a:ext uri="{FF2B5EF4-FFF2-40B4-BE49-F238E27FC236}">
                    <a16:creationId xmlns:a16="http://schemas.microsoft.com/office/drawing/2014/main" id="{3E3557FB-9F1B-B7AD-9FB5-5E5E0BF42EC6}"/>
                  </a:ext>
                </a:extLst>
              </p:cNvPr>
              <p:cNvGraphicFramePr>
                <a:graphicFrameLocks noGrp="1"/>
              </p:cNvGraphicFramePr>
              <p:nvPr>
                <p:ph idx="1"/>
                <p:extLst>
                  <p:ext uri="{D42A27DB-BD31-4B8C-83A1-F6EECF244321}">
                    <p14:modId xmlns:p14="http://schemas.microsoft.com/office/powerpoint/2010/main" val="1272952269"/>
                  </p:ext>
                </p:extLst>
              </p:nvPr>
            </p:nvGraphicFramePr>
            <p:xfrm>
              <a:off x="1096963" y="2108200"/>
              <a:ext cx="10058400" cy="3121524"/>
            </p:xfrm>
            <a:graphic>
              <a:graphicData uri="http://schemas.openxmlformats.org/drawingml/2006/table">
                <a:tbl>
                  <a:tblPr firstRow="1" bandRow="1">
                    <a:tableStyleId>{5C22544A-7EE6-4342-B048-85BDC9FD1C3A}</a:tableStyleId>
                  </a:tblPr>
                  <a:tblGrid>
                    <a:gridCol w="3352800">
                      <a:extLst>
                        <a:ext uri="{9D8B030D-6E8A-4147-A177-3AD203B41FA5}">
                          <a16:colId xmlns:a16="http://schemas.microsoft.com/office/drawing/2014/main" val="1479586435"/>
                        </a:ext>
                      </a:extLst>
                    </a:gridCol>
                    <a:gridCol w="3352800">
                      <a:extLst>
                        <a:ext uri="{9D8B030D-6E8A-4147-A177-3AD203B41FA5}">
                          <a16:colId xmlns:a16="http://schemas.microsoft.com/office/drawing/2014/main" val="3555239031"/>
                        </a:ext>
                      </a:extLst>
                    </a:gridCol>
                    <a:gridCol w="3352800">
                      <a:extLst>
                        <a:ext uri="{9D8B030D-6E8A-4147-A177-3AD203B41FA5}">
                          <a16:colId xmlns:a16="http://schemas.microsoft.com/office/drawing/2014/main" val="1123008047"/>
                        </a:ext>
                      </a:extLst>
                    </a:gridCol>
                  </a:tblGrid>
                  <a:tr h="445932">
                    <a:tc>
                      <a:txBody>
                        <a:bodyPr/>
                        <a:lstStyle/>
                        <a:p>
                          <a:pPr latinLnBrk="1"/>
                          <a:r>
                            <a:rPr lang="en-US" altLang="ko-KR" sz="2000" dirty="0"/>
                            <a:t>Hyper-parameters</a:t>
                          </a:r>
                          <a:endParaRPr lang="ko-KR" altLang="en-US" sz="2000" dirty="0"/>
                        </a:p>
                      </a:txBody>
                      <a:tcPr/>
                    </a:tc>
                    <a:tc>
                      <a:txBody>
                        <a:bodyPr/>
                        <a:lstStyle/>
                        <a:p>
                          <a:pPr latinLnBrk="1"/>
                          <a14:m>
                            <m:oMathPara xmlns:m="http://schemas.openxmlformats.org/officeDocument/2006/math">
                              <m:oMathParaPr>
                                <m:jc m:val="centerGroup"/>
                              </m:oMathParaPr>
                              <m:oMath xmlns:m="http://schemas.openxmlformats.org/officeDocument/2006/math">
                                <m:sSub>
                                  <m:sSubPr>
                                    <m:ctrlPr>
                                      <a:rPr lang="en-US" altLang="ko-KR" sz="2000" i="1" smtClean="0">
                                        <a:latin typeface="Cambria Math" panose="02040503050406030204" pitchFamily="18" charset="0"/>
                                      </a:rPr>
                                    </m:ctrlPr>
                                  </m:sSubPr>
                                  <m:e>
                                    <m:r>
                                      <a:rPr lang="en-US" altLang="ko-KR" sz="2000" b="1" i="1" smtClean="0">
                                        <a:latin typeface="Cambria Math" panose="02040503050406030204" pitchFamily="18" charset="0"/>
                                      </a:rPr>
                                      <m:t>𝑴𝒐𝒅𝒆𝒍</m:t>
                                    </m:r>
                                  </m:e>
                                  <m:sub>
                                    <m:r>
                                      <a:rPr lang="en-US" altLang="ko-KR" sz="2000" b="1" i="1" smtClean="0">
                                        <a:latin typeface="Cambria Math" panose="02040503050406030204" pitchFamily="18" charset="0"/>
                                      </a:rPr>
                                      <m:t>𝑺</m:t>
                                    </m:r>
                                  </m:sub>
                                </m:sSub>
                              </m:oMath>
                            </m:oMathPara>
                          </a14:m>
                          <a:endParaRPr lang="ko-KR" altLang="en-US" sz="2000" dirty="0"/>
                        </a:p>
                      </a:txBody>
                      <a:tcPr/>
                    </a:tc>
                    <a:tc>
                      <a:txBody>
                        <a:bodyPr/>
                        <a:lstStyle/>
                        <a:p>
                          <a:pPr latinLnBrk="1"/>
                          <a14:m>
                            <m:oMathPara xmlns:m="http://schemas.openxmlformats.org/officeDocument/2006/math">
                              <m:oMathParaPr>
                                <m:jc m:val="centerGroup"/>
                              </m:oMathParaPr>
                              <m:oMath xmlns:m="http://schemas.openxmlformats.org/officeDocument/2006/math">
                                <m:sSub>
                                  <m:sSubPr>
                                    <m:ctrlPr>
                                      <a:rPr lang="en-US" altLang="ko-KR" sz="2000" i="1" smtClean="0">
                                        <a:latin typeface="Cambria Math" panose="02040503050406030204" pitchFamily="18" charset="0"/>
                                      </a:rPr>
                                    </m:ctrlPr>
                                  </m:sSubPr>
                                  <m:e>
                                    <m:r>
                                      <a:rPr lang="en-US" altLang="ko-KR" sz="2000" b="1" i="1" smtClean="0">
                                        <a:latin typeface="Cambria Math" panose="02040503050406030204" pitchFamily="18" charset="0"/>
                                      </a:rPr>
                                      <m:t>𝑴𝒐𝒅𝒆𝒍</m:t>
                                    </m:r>
                                  </m:e>
                                  <m:sub>
                                    <m:r>
                                      <a:rPr lang="en-US" altLang="ko-KR" sz="2000" b="1" i="1" smtClean="0">
                                        <a:latin typeface="Cambria Math" panose="02040503050406030204" pitchFamily="18" charset="0"/>
                                      </a:rPr>
                                      <m:t>𝑰</m:t>
                                    </m:r>
                                  </m:sub>
                                </m:sSub>
                              </m:oMath>
                            </m:oMathPara>
                          </a14:m>
                          <a:endParaRPr lang="ko-KR" altLang="en-US" sz="2000" dirty="0"/>
                        </a:p>
                      </a:txBody>
                      <a:tcPr/>
                    </a:tc>
                    <a:extLst>
                      <a:ext uri="{0D108BD9-81ED-4DB2-BD59-A6C34878D82A}">
                        <a16:rowId xmlns:a16="http://schemas.microsoft.com/office/drawing/2014/main" val="3731951990"/>
                      </a:ext>
                    </a:extLst>
                  </a:tr>
                  <a:tr h="445932">
                    <a:tc>
                      <a:txBody>
                        <a:bodyPr/>
                        <a:lstStyle/>
                        <a:p>
                          <a:pPr latinLnBrk="1"/>
                          <a:r>
                            <a:rPr lang="en-US" altLang="ko-KR" sz="2000" dirty="0">
                              <a:solidFill>
                                <a:schemeClr val="tx1">
                                  <a:lumMod val="85000"/>
                                  <a:lumOff val="15000"/>
                                </a:schemeClr>
                              </a:solidFill>
                            </a:rPr>
                            <a:t>units</a:t>
                          </a:r>
                          <a:endParaRPr lang="ko-KR" altLang="en-US" sz="2000" dirty="0">
                            <a:solidFill>
                              <a:schemeClr val="tx1">
                                <a:lumMod val="85000"/>
                                <a:lumOff val="15000"/>
                              </a:schemeClr>
                            </a:solidFill>
                          </a:endParaRPr>
                        </a:p>
                      </a:txBody>
                      <a:tcPr/>
                    </a:tc>
                    <a:tc>
                      <a:txBody>
                        <a:bodyPr/>
                        <a:lstStyle/>
                        <a:p>
                          <a:pPr latinLnBrk="1"/>
                          <a:r>
                            <a:rPr lang="en-US" altLang="ko-KR" sz="2000" dirty="0">
                              <a:solidFill>
                                <a:schemeClr val="tx1">
                                  <a:lumMod val="85000"/>
                                  <a:lumOff val="15000"/>
                                </a:schemeClr>
                              </a:solidFill>
                            </a:rPr>
                            <a:t>750</a:t>
                          </a:r>
                          <a:endParaRPr lang="ko-KR" altLang="en-US" sz="2000" dirty="0">
                            <a:solidFill>
                              <a:schemeClr val="tx1">
                                <a:lumMod val="85000"/>
                                <a:lumOff val="15000"/>
                              </a:schemeClr>
                            </a:solidFill>
                          </a:endParaRPr>
                        </a:p>
                      </a:txBody>
                      <a:tcPr/>
                    </a:tc>
                    <a:tc>
                      <a:txBody>
                        <a:bodyPr/>
                        <a:lstStyle/>
                        <a:p>
                          <a:pPr latinLnBrk="1"/>
                          <a:r>
                            <a:rPr lang="en-US" altLang="ko-KR" sz="2000" dirty="0">
                              <a:solidFill>
                                <a:schemeClr val="tx1">
                                  <a:lumMod val="85000"/>
                                  <a:lumOff val="15000"/>
                                </a:schemeClr>
                              </a:solidFill>
                            </a:rPr>
                            <a:t>930</a:t>
                          </a:r>
                          <a:endParaRPr lang="ko-KR" altLang="en-US" sz="2000" dirty="0">
                            <a:solidFill>
                              <a:schemeClr val="tx1">
                                <a:lumMod val="85000"/>
                                <a:lumOff val="15000"/>
                              </a:schemeClr>
                            </a:solidFill>
                          </a:endParaRPr>
                        </a:p>
                      </a:txBody>
                      <a:tcPr/>
                    </a:tc>
                    <a:extLst>
                      <a:ext uri="{0D108BD9-81ED-4DB2-BD59-A6C34878D82A}">
                        <a16:rowId xmlns:a16="http://schemas.microsoft.com/office/drawing/2014/main" val="1168664730"/>
                      </a:ext>
                    </a:extLst>
                  </a:tr>
                  <a:tr h="445932">
                    <a:tc>
                      <a:txBody>
                        <a:bodyPr/>
                        <a:lstStyle/>
                        <a:p>
                          <a:pPr latinLnBrk="1"/>
                          <a:r>
                            <a:rPr lang="en-US" altLang="ko-KR" sz="2000" dirty="0" err="1">
                              <a:solidFill>
                                <a:schemeClr val="tx1">
                                  <a:lumMod val="85000"/>
                                  <a:lumOff val="15000"/>
                                </a:schemeClr>
                              </a:solidFill>
                            </a:rPr>
                            <a:t>dropout_rate</a:t>
                          </a:r>
                          <a:endParaRPr lang="ko-KR" altLang="en-US" sz="2000" dirty="0">
                            <a:solidFill>
                              <a:schemeClr val="tx1">
                                <a:lumMod val="85000"/>
                                <a:lumOff val="15000"/>
                              </a:schemeClr>
                            </a:solidFill>
                          </a:endParaRPr>
                        </a:p>
                      </a:txBody>
                      <a:tcPr/>
                    </a:tc>
                    <a:tc>
                      <a:txBody>
                        <a:bodyPr/>
                        <a:lstStyle/>
                        <a:p>
                          <a:pPr latinLnBrk="1"/>
                          <a:r>
                            <a:rPr lang="en-US" altLang="ko-KR" sz="2000" dirty="0">
                              <a:solidFill>
                                <a:schemeClr val="tx1">
                                  <a:lumMod val="85000"/>
                                  <a:lumOff val="15000"/>
                                </a:schemeClr>
                              </a:solidFill>
                            </a:rPr>
                            <a:t>0.13</a:t>
                          </a:r>
                          <a:endParaRPr lang="ko-KR" altLang="en-US" sz="2000" dirty="0">
                            <a:solidFill>
                              <a:schemeClr val="tx1">
                                <a:lumMod val="85000"/>
                                <a:lumOff val="15000"/>
                              </a:schemeClr>
                            </a:solidFill>
                          </a:endParaRPr>
                        </a:p>
                      </a:txBody>
                      <a:tcPr/>
                    </a:tc>
                    <a:tc>
                      <a:txBody>
                        <a:bodyPr/>
                        <a:lstStyle/>
                        <a:p>
                          <a:pPr latinLnBrk="1"/>
                          <a:r>
                            <a:rPr lang="en-US" altLang="ko-KR" sz="2000" dirty="0">
                              <a:solidFill>
                                <a:schemeClr val="tx1">
                                  <a:lumMod val="85000"/>
                                  <a:lumOff val="15000"/>
                                </a:schemeClr>
                              </a:solidFill>
                            </a:rPr>
                            <a:t>0.1</a:t>
                          </a:r>
                          <a:endParaRPr lang="ko-KR" altLang="en-US" sz="2000" dirty="0">
                            <a:solidFill>
                              <a:schemeClr val="tx1">
                                <a:lumMod val="85000"/>
                                <a:lumOff val="15000"/>
                              </a:schemeClr>
                            </a:solidFill>
                          </a:endParaRPr>
                        </a:p>
                      </a:txBody>
                      <a:tcPr/>
                    </a:tc>
                    <a:extLst>
                      <a:ext uri="{0D108BD9-81ED-4DB2-BD59-A6C34878D82A}">
                        <a16:rowId xmlns:a16="http://schemas.microsoft.com/office/drawing/2014/main" val="1984746954"/>
                      </a:ext>
                    </a:extLst>
                  </a:tr>
                  <a:tr h="445932">
                    <a:tc>
                      <a:txBody>
                        <a:bodyPr/>
                        <a:lstStyle/>
                        <a:p>
                          <a:pPr latinLnBrk="1"/>
                          <a:r>
                            <a:rPr lang="en-US" altLang="ko-KR" sz="2000" dirty="0">
                              <a:solidFill>
                                <a:schemeClr val="tx1">
                                  <a:lumMod val="85000"/>
                                  <a:lumOff val="15000"/>
                                </a:schemeClr>
                              </a:solidFill>
                            </a:rPr>
                            <a:t>kernel_l2_lambda</a:t>
                          </a:r>
                          <a:endParaRPr lang="ko-KR" altLang="en-US" sz="2000" dirty="0">
                            <a:solidFill>
                              <a:schemeClr val="tx1">
                                <a:lumMod val="85000"/>
                                <a:lumOff val="15000"/>
                              </a:schemeClr>
                            </a:solidFill>
                          </a:endParaRPr>
                        </a:p>
                      </a:txBody>
                      <a:tcPr/>
                    </a:tc>
                    <a:tc>
                      <a:txBody>
                        <a:bodyPr/>
                        <a:lstStyle/>
                        <a:p>
                          <a:pPr latinLnBrk="1"/>
                          <a:r>
                            <a:rPr lang="en-US" altLang="ko-KR" sz="2000" dirty="0">
                              <a:solidFill>
                                <a:schemeClr val="tx1">
                                  <a:lumMod val="85000"/>
                                  <a:lumOff val="15000"/>
                                </a:schemeClr>
                              </a:solidFill>
                            </a:rPr>
                            <a:t>0.0004</a:t>
                          </a:r>
                          <a:endParaRPr lang="ko-KR" altLang="en-US" sz="2000" dirty="0">
                            <a:solidFill>
                              <a:schemeClr val="tx1">
                                <a:lumMod val="85000"/>
                                <a:lumOff val="15000"/>
                              </a:schemeClr>
                            </a:solidFill>
                          </a:endParaRPr>
                        </a:p>
                      </a:txBody>
                      <a:tcPr/>
                    </a:tc>
                    <a:tc>
                      <a:txBody>
                        <a:bodyPr/>
                        <a:lstStyle/>
                        <a:p>
                          <a:pPr latinLnBrk="1"/>
                          <a:r>
                            <a:rPr lang="en-US" altLang="ko-KR" sz="2000" dirty="0">
                              <a:solidFill>
                                <a:schemeClr val="tx1">
                                  <a:lumMod val="85000"/>
                                  <a:lumOff val="15000"/>
                                </a:schemeClr>
                              </a:solidFill>
                            </a:rPr>
                            <a:t>0.0006</a:t>
                          </a:r>
                          <a:endParaRPr lang="ko-KR" altLang="en-US" sz="2000" dirty="0">
                            <a:solidFill>
                              <a:schemeClr val="tx1">
                                <a:lumMod val="85000"/>
                                <a:lumOff val="15000"/>
                              </a:schemeClr>
                            </a:solidFill>
                          </a:endParaRPr>
                        </a:p>
                      </a:txBody>
                      <a:tcPr/>
                    </a:tc>
                    <a:extLst>
                      <a:ext uri="{0D108BD9-81ED-4DB2-BD59-A6C34878D82A}">
                        <a16:rowId xmlns:a16="http://schemas.microsoft.com/office/drawing/2014/main" val="3577272680"/>
                      </a:ext>
                    </a:extLst>
                  </a:tr>
                  <a:tr h="445932">
                    <a:tc>
                      <a:txBody>
                        <a:bodyPr/>
                        <a:lstStyle/>
                        <a:p>
                          <a:pPr latinLnBrk="1"/>
                          <a:r>
                            <a:rPr lang="en-US" altLang="ko-KR" sz="2000" dirty="0">
                              <a:solidFill>
                                <a:schemeClr val="tx1">
                                  <a:lumMod val="85000"/>
                                  <a:lumOff val="15000"/>
                                </a:schemeClr>
                              </a:solidFill>
                            </a:rPr>
                            <a:t>activity_l2_lambda</a:t>
                          </a:r>
                          <a:endParaRPr lang="ko-KR" altLang="en-US" sz="2000" dirty="0">
                            <a:solidFill>
                              <a:schemeClr val="tx1">
                                <a:lumMod val="85000"/>
                                <a:lumOff val="15000"/>
                              </a:schemeClr>
                            </a:solidFill>
                          </a:endParaRPr>
                        </a:p>
                      </a:txBody>
                      <a:tcPr/>
                    </a:tc>
                    <a:tc>
                      <a:txBody>
                        <a:bodyPr/>
                        <a:lstStyle/>
                        <a:p>
                          <a:pPr latinLnBrk="1"/>
                          <a:r>
                            <a:rPr lang="en-US" altLang="ko-KR" sz="2000" dirty="0">
                              <a:solidFill>
                                <a:schemeClr val="tx1">
                                  <a:lumMod val="85000"/>
                                  <a:lumOff val="15000"/>
                                </a:schemeClr>
                              </a:solidFill>
                            </a:rPr>
                            <a:t>0.0002</a:t>
                          </a:r>
                          <a:endParaRPr lang="ko-KR" altLang="en-US" sz="2000" dirty="0">
                            <a:solidFill>
                              <a:schemeClr val="tx1">
                                <a:lumMod val="85000"/>
                                <a:lumOff val="15000"/>
                              </a:schemeClr>
                            </a:solidFill>
                          </a:endParaRPr>
                        </a:p>
                      </a:txBody>
                      <a:tcPr/>
                    </a:tc>
                    <a:tc>
                      <a:txBody>
                        <a:bodyPr/>
                        <a:lstStyle/>
                        <a:p>
                          <a:pPr latinLnBrk="1"/>
                          <a:r>
                            <a:rPr lang="en-US" altLang="ko-KR" sz="2000" dirty="0">
                              <a:solidFill>
                                <a:schemeClr val="tx1">
                                  <a:lumMod val="85000"/>
                                  <a:lumOff val="15000"/>
                                </a:schemeClr>
                              </a:solidFill>
                            </a:rPr>
                            <a:t>0.0019</a:t>
                          </a:r>
                          <a:endParaRPr lang="ko-KR" altLang="en-US" sz="2000" dirty="0">
                            <a:solidFill>
                              <a:schemeClr val="tx1">
                                <a:lumMod val="85000"/>
                                <a:lumOff val="15000"/>
                              </a:schemeClr>
                            </a:solidFill>
                          </a:endParaRPr>
                        </a:p>
                      </a:txBody>
                      <a:tcPr/>
                    </a:tc>
                    <a:extLst>
                      <a:ext uri="{0D108BD9-81ED-4DB2-BD59-A6C34878D82A}">
                        <a16:rowId xmlns:a16="http://schemas.microsoft.com/office/drawing/2014/main" val="2930896874"/>
                      </a:ext>
                    </a:extLst>
                  </a:tr>
                  <a:tr h="445932">
                    <a:tc>
                      <a:txBody>
                        <a:bodyPr/>
                        <a:lstStyle/>
                        <a:p>
                          <a:pPr latinLnBrk="1"/>
                          <a:r>
                            <a:rPr lang="en-US" altLang="ko-KR" sz="2000" dirty="0" err="1">
                              <a:solidFill>
                                <a:schemeClr val="tx1">
                                  <a:lumMod val="85000"/>
                                  <a:lumOff val="15000"/>
                                </a:schemeClr>
                              </a:solidFill>
                            </a:rPr>
                            <a:t>learning_rate</a:t>
                          </a:r>
                          <a:endParaRPr lang="ko-KR" altLang="en-US" sz="2000" dirty="0">
                            <a:solidFill>
                              <a:schemeClr val="tx1">
                                <a:lumMod val="85000"/>
                                <a:lumOff val="15000"/>
                              </a:schemeClr>
                            </a:solidFill>
                          </a:endParaRPr>
                        </a:p>
                      </a:txBody>
                      <a:tcPr/>
                    </a:tc>
                    <a:tc>
                      <a:txBody>
                        <a:bodyPr/>
                        <a:lstStyle/>
                        <a:p>
                          <a:pPr latinLnBrk="1"/>
                          <a:r>
                            <a:rPr lang="en-US" altLang="ko-KR" sz="2000" dirty="0">
                              <a:solidFill>
                                <a:schemeClr val="tx1">
                                  <a:lumMod val="85000"/>
                                  <a:lumOff val="15000"/>
                                </a:schemeClr>
                              </a:solidFill>
                            </a:rPr>
                            <a:t>3.3e-5</a:t>
                          </a:r>
                          <a:endParaRPr lang="ko-KR" altLang="en-US" sz="2000" dirty="0">
                            <a:solidFill>
                              <a:schemeClr val="tx1">
                                <a:lumMod val="85000"/>
                                <a:lumOff val="15000"/>
                              </a:schemeClr>
                            </a:solidFill>
                          </a:endParaRPr>
                        </a:p>
                      </a:txBody>
                      <a:tcPr/>
                    </a:tc>
                    <a:tc>
                      <a:txBody>
                        <a:bodyPr/>
                        <a:lstStyle/>
                        <a:p>
                          <a:pPr latinLnBrk="1"/>
                          <a:r>
                            <a:rPr lang="en-US" altLang="ko-KR" sz="2000" dirty="0">
                              <a:solidFill>
                                <a:schemeClr val="tx1">
                                  <a:lumMod val="85000"/>
                                  <a:lumOff val="15000"/>
                                </a:schemeClr>
                              </a:solidFill>
                            </a:rPr>
                            <a:t>3.5e-5</a:t>
                          </a:r>
                          <a:endParaRPr lang="ko-KR" altLang="en-US" sz="2000" dirty="0">
                            <a:solidFill>
                              <a:schemeClr val="tx1">
                                <a:lumMod val="85000"/>
                                <a:lumOff val="15000"/>
                              </a:schemeClr>
                            </a:solidFill>
                          </a:endParaRPr>
                        </a:p>
                      </a:txBody>
                      <a:tcPr/>
                    </a:tc>
                    <a:extLst>
                      <a:ext uri="{0D108BD9-81ED-4DB2-BD59-A6C34878D82A}">
                        <a16:rowId xmlns:a16="http://schemas.microsoft.com/office/drawing/2014/main" val="1813749181"/>
                      </a:ext>
                    </a:extLst>
                  </a:tr>
                  <a:tr h="445932">
                    <a:tc>
                      <a:txBody>
                        <a:bodyPr/>
                        <a:lstStyle/>
                        <a:p>
                          <a:pPr latinLnBrk="1"/>
                          <a:r>
                            <a:rPr lang="en-US" altLang="ko-KR" sz="2000" dirty="0" err="1">
                              <a:solidFill>
                                <a:schemeClr val="tx1">
                                  <a:lumMod val="85000"/>
                                  <a:lumOff val="15000"/>
                                </a:schemeClr>
                              </a:solidFill>
                            </a:rPr>
                            <a:t>weight_decay</a:t>
                          </a:r>
                          <a:endParaRPr lang="ko-KR" altLang="en-US" sz="2000" dirty="0">
                            <a:solidFill>
                              <a:schemeClr val="tx1">
                                <a:lumMod val="85000"/>
                                <a:lumOff val="15000"/>
                              </a:schemeClr>
                            </a:solidFill>
                          </a:endParaRPr>
                        </a:p>
                      </a:txBody>
                      <a:tcPr/>
                    </a:tc>
                    <a:tc>
                      <a:txBody>
                        <a:bodyPr/>
                        <a:lstStyle/>
                        <a:p>
                          <a:pPr latinLnBrk="1"/>
                          <a:r>
                            <a:rPr lang="en-US" altLang="ko-KR" sz="2000" dirty="0">
                              <a:solidFill>
                                <a:schemeClr val="tx1">
                                  <a:lumMod val="85000"/>
                                  <a:lumOff val="15000"/>
                                </a:schemeClr>
                              </a:solidFill>
                            </a:rPr>
                            <a:t>0.0003</a:t>
                          </a:r>
                          <a:endParaRPr lang="ko-KR" altLang="en-US" sz="2000" dirty="0">
                            <a:solidFill>
                              <a:schemeClr val="tx1">
                                <a:lumMod val="85000"/>
                                <a:lumOff val="15000"/>
                              </a:schemeClr>
                            </a:solidFill>
                          </a:endParaRPr>
                        </a:p>
                      </a:txBody>
                      <a:tcPr/>
                    </a:tc>
                    <a:tc>
                      <a:txBody>
                        <a:bodyPr/>
                        <a:lstStyle/>
                        <a:p>
                          <a:pPr latinLnBrk="1"/>
                          <a:r>
                            <a:rPr lang="en-US" altLang="ko-KR" sz="2000" dirty="0">
                              <a:solidFill>
                                <a:schemeClr val="tx1">
                                  <a:lumMod val="85000"/>
                                  <a:lumOff val="15000"/>
                                </a:schemeClr>
                              </a:solidFill>
                            </a:rPr>
                            <a:t>0.0</a:t>
                          </a:r>
                          <a:endParaRPr lang="ko-KR" altLang="en-US" sz="2000" dirty="0">
                            <a:solidFill>
                              <a:schemeClr val="tx1">
                                <a:lumMod val="85000"/>
                                <a:lumOff val="15000"/>
                              </a:schemeClr>
                            </a:solidFill>
                          </a:endParaRPr>
                        </a:p>
                      </a:txBody>
                      <a:tcPr/>
                    </a:tc>
                    <a:extLst>
                      <a:ext uri="{0D108BD9-81ED-4DB2-BD59-A6C34878D82A}">
                        <a16:rowId xmlns:a16="http://schemas.microsoft.com/office/drawing/2014/main" val="273410998"/>
                      </a:ext>
                    </a:extLst>
                  </a:tr>
                </a:tbl>
              </a:graphicData>
            </a:graphic>
          </p:graphicFrame>
        </mc:Choice>
        <mc:Fallback xmlns="">
          <p:graphicFrame>
            <p:nvGraphicFramePr>
              <p:cNvPr id="4" name="표 4">
                <a:extLst>
                  <a:ext uri="{FF2B5EF4-FFF2-40B4-BE49-F238E27FC236}">
                    <a16:creationId xmlns:a16="http://schemas.microsoft.com/office/drawing/2014/main" id="{3E3557FB-9F1B-B7AD-9FB5-5E5E0BF42EC6}"/>
                  </a:ext>
                </a:extLst>
              </p:cNvPr>
              <p:cNvGraphicFramePr>
                <a:graphicFrameLocks noGrp="1"/>
              </p:cNvGraphicFramePr>
              <p:nvPr>
                <p:ph idx="1"/>
                <p:extLst>
                  <p:ext uri="{D42A27DB-BD31-4B8C-83A1-F6EECF244321}">
                    <p14:modId xmlns:p14="http://schemas.microsoft.com/office/powerpoint/2010/main" val="1272952269"/>
                  </p:ext>
                </p:extLst>
              </p:nvPr>
            </p:nvGraphicFramePr>
            <p:xfrm>
              <a:off x="1096963" y="2108200"/>
              <a:ext cx="10058400" cy="3121524"/>
            </p:xfrm>
            <a:graphic>
              <a:graphicData uri="http://schemas.openxmlformats.org/drawingml/2006/table">
                <a:tbl>
                  <a:tblPr firstRow="1" bandRow="1">
                    <a:tableStyleId>{5C22544A-7EE6-4342-B048-85BDC9FD1C3A}</a:tableStyleId>
                  </a:tblPr>
                  <a:tblGrid>
                    <a:gridCol w="3352800">
                      <a:extLst>
                        <a:ext uri="{9D8B030D-6E8A-4147-A177-3AD203B41FA5}">
                          <a16:colId xmlns:a16="http://schemas.microsoft.com/office/drawing/2014/main" val="1479586435"/>
                        </a:ext>
                      </a:extLst>
                    </a:gridCol>
                    <a:gridCol w="3352800">
                      <a:extLst>
                        <a:ext uri="{9D8B030D-6E8A-4147-A177-3AD203B41FA5}">
                          <a16:colId xmlns:a16="http://schemas.microsoft.com/office/drawing/2014/main" val="3555239031"/>
                        </a:ext>
                      </a:extLst>
                    </a:gridCol>
                    <a:gridCol w="3352800">
                      <a:extLst>
                        <a:ext uri="{9D8B030D-6E8A-4147-A177-3AD203B41FA5}">
                          <a16:colId xmlns:a16="http://schemas.microsoft.com/office/drawing/2014/main" val="1123008047"/>
                        </a:ext>
                      </a:extLst>
                    </a:gridCol>
                  </a:tblGrid>
                  <a:tr h="445932">
                    <a:tc>
                      <a:txBody>
                        <a:bodyPr/>
                        <a:lstStyle/>
                        <a:p>
                          <a:pPr latinLnBrk="1"/>
                          <a:r>
                            <a:rPr lang="en-US" altLang="ko-KR" sz="2000" dirty="0"/>
                            <a:t>Hyper-parameters</a:t>
                          </a:r>
                          <a:endParaRPr lang="ko-KR" altLang="en-US" sz="2000" dirty="0"/>
                        </a:p>
                      </a:txBody>
                      <a:tcPr/>
                    </a:tc>
                    <a:tc>
                      <a:txBody>
                        <a:bodyPr/>
                        <a:lstStyle/>
                        <a:p>
                          <a:endParaRPr lang="ko-KR"/>
                        </a:p>
                      </a:txBody>
                      <a:tcPr>
                        <a:blipFill>
                          <a:blip r:embed="rId2"/>
                          <a:stretch>
                            <a:fillRect l="-100000" t="-6849" r="-100726" b="-616438"/>
                          </a:stretch>
                        </a:blipFill>
                      </a:tcPr>
                    </a:tc>
                    <a:tc>
                      <a:txBody>
                        <a:bodyPr/>
                        <a:lstStyle/>
                        <a:p>
                          <a:endParaRPr lang="ko-KR"/>
                        </a:p>
                      </a:txBody>
                      <a:tcPr>
                        <a:blipFill>
                          <a:blip r:embed="rId2"/>
                          <a:stretch>
                            <a:fillRect l="-200364" t="-6849" r="-909" b="-616438"/>
                          </a:stretch>
                        </a:blipFill>
                      </a:tcPr>
                    </a:tc>
                    <a:extLst>
                      <a:ext uri="{0D108BD9-81ED-4DB2-BD59-A6C34878D82A}">
                        <a16:rowId xmlns:a16="http://schemas.microsoft.com/office/drawing/2014/main" val="3731951990"/>
                      </a:ext>
                    </a:extLst>
                  </a:tr>
                  <a:tr h="445932">
                    <a:tc>
                      <a:txBody>
                        <a:bodyPr/>
                        <a:lstStyle/>
                        <a:p>
                          <a:pPr latinLnBrk="1"/>
                          <a:r>
                            <a:rPr lang="en-US" altLang="ko-KR" sz="2000" dirty="0">
                              <a:solidFill>
                                <a:schemeClr val="tx1">
                                  <a:lumMod val="85000"/>
                                  <a:lumOff val="15000"/>
                                </a:schemeClr>
                              </a:solidFill>
                            </a:rPr>
                            <a:t>units</a:t>
                          </a:r>
                          <a:endParaRPr lang="ko-KR" altLang="en-US" sz="2000" dirty="0">
                            <a:solidFill>
                              <a:schemeClr val="tx1">
                                <a:lumMod val="85000"/>
                                <a:lumOff val="15000"/>
                              </a:schemeClr>
                            </a:solidFill>
                          </a:endParaRPr>
                        </a:p>
                      </a:txBody>
                      <a:tcPr/>
                    </a:tc>
                    <a:tc>
                      <a:txBody>
                        <a:bodyPr/>
                        <a:lstStyle/>
                        <a:p>
                          <a:pPr latinLnBrk="1"/>
                          <a:r>
                            <a:rPr lang="en-US" altLang="ko-KR" sz="2000" dirty="0">
                              <a:solidFill>
                                <a:schemeClr val="tx1">
                                  <a:lumMod val="85000"/>
                                  <a:lumOff val="15000"/>
                                </a:schemeClr>
                              </a:solidFill>
                            </a:rPr>
                            <a:t>750</a:t>
                          </a:r>
                          <a:endParaRPr lang="ko-KR" altLang="en-US" sz="2000" dirty="0">
                            <a:solidFill>
                              <a:schemeClr val="tx1">
                                <a:lumMod val="85000"/>
                                <a:lumOff val="15000"/>
                              </a:schemeClr>
                            </a:solidFill>
                          </a:endParaRPr>
                        </a:p>
                      </a:txBody>
                      <a:tcPr/>
                    </a:tc>
                    <a:tc>
                      <a:txBody>
                        <a:bodyPr/>
                        <a:lstStyle/>
                        <a:p>
                          <a:pPr latinLnBrk="1"/>
                          <a:r>
                            <a:rPr lang="en-US" altLang="ko-KR" sz="2000" dirty="0">
                              <a:solidFill>
                                <a:schemeClr val="tx1">
                                  <a:lumMod val="85000"/>
                                  <a:lumOff val="15000"/>
                                </a:schemeClr>
                              </a:solidFill>
                            </a:rPr>
                            <a:t>930</a:t>
                          </a:r>
                          <a:endParaRPr lang="ko-KR" altLang="en-US" sz="2000" dirty="0">
                            <a:solidFill>
                              <a:schemeClr val="tx1">
                                <a:lumMod val="85000"/>
                                <a:lumOff val="15000"/>
                              </a:schemeClr>
                            </a:solidFill>
                          </a:endParaRPr>
                        </a:p>
                      </a:txBody>
                      <a:tcPr/>
                    </a:tc>
                    <a:extLst>
                      <a:ext uri="{0D108BD9-81ED-4DB2-BD59-A6C34878D82A}">
                        <a16:rowId xmlns:a16="http://schemas.microsoft.com/office/drawing/2014/main" val="1168664730"/>
                      </a:ext>
                    </a:extLst>
                  </a:tr>
                  <a:tr h="445932">
                    <a:tc>
                      <a:txBody>
                        <a:bodyPr/>
                        <a:lstStyle/>
                        <a:p>
                          <a:pPr latinLnBrk="1"/>
                          <a:r>
                            <a:rPr lang="en-US" altLang="ko-KR" sz="2000" dirty="0" err="1">
                              <a:solidFill>
                                <a:schemeClr val="tx1">
                                  <a:lumMod val="85000"/>
                                  <a:lumOff val="15000"/>
                                </a:schemeClr>
                              </a:solidFill>
                            </a:rPr>
                            <a:t>dropout_rate</a:t>
                          </a:r>
                          <a:endParaRPr lang="ko-KR" altLang="en-US" sz="2000" dirty="0">
                            <a:solidFill>
                              <a:schemeClr val="tx1">
                                <a:lumMod val="85000"/>
                                <a:lumOff val="15000"/>
                              </a:schemeClr>
                            </a:solidFill>
                          </a:endParaRPr>
                        </a:p>
                      </a:txBody>
                      <a:tcPr/>
                    </a:tc>
                    <a:tc>
                      <a:txBody>
                        <a:bodyPr/>
                        <a:lstStyle/>
                        <a:p>
                          <a:pPr latinLnBrk="1"/>
                          <a:r>
                            <a:rPr lang="en-US" altLang="ko-KR" sz="2000" dirty="0">
                              <a:solidFill>
                                <a:schemeClr val="tx1">
                                  <a:lumMod val="85000"/>
                                  <a:lumOff val="15000"/>
                                </a:schemeClr>
                              </a:solidFill>
                            </a:rPr>
                            <a:t>0.13</a:t>
                          </a:r>
                          <a:endParaRPr lang="ko-KR" altLang="en-US" sz="2000" dirty="0">
                            <a:solidFill>
                              <a:schemeClr val="tx1">
                                <a:lumMod val="85000"/>
                                <a:lumOff val="15000"/>
                              </a:schemeClr>
                            </a:solidFill>
                          </a:endParaRPr>
                        </a:p>
                      </a:txBody>
                      <a:tcPr/>
                    </a:tc>
                    <a:tc>
                      <a:txBody>
                        <a:bodyPr/>
                        <a:lstStyle/>
                        <a:p>
                          <a:pPr latinLnBrk="1"/>
                          <a:r>
                            <a:rPr lang="en-US" altLang="ko-KR" sz="2000" dirty="0">
                              <a:solidFill>
                                <a:schemeClr val="tx1">
                                  <a:lumMod val="85000"/>
                                  <a:lumOff val="15000"/>
                                </a:schemeClr>
                              </a:solidFill>
                            </a:rPr>
                            <a:t>0.1</a:t>
                          </a:r>
                          <a:endParaRPr lang="ko-KR" altLang="en-US" sz="2000" dirty="0">
                            <a:solidFill>
                              <a:schemeClr val="tx1">
                                <a:lumMod val="85000"/>
                                <a:lumOff val="15000"/>
                              </a:schemeClr>
                            </a:solidFill>
                          </a:endParaRPr>
                        </a:p>
                      </a:txBody>
                      <a:tcPr/>
                    </a:tc>
                    <a:extLst>
                      <a:ext uri="{0D108BD9-81ED-4DB2-BD59-A6C34878D82A}">
                        <a16:rowId xmlns:a16="http://schemas.microsoft.com/office/drawing/2014/main" val="1984746954"/>
                      </a:ext>
                    </a:extLst>
                  </a:tr>
                  <a:tr h="445932">
                    <a:tc>
                      <a:txBody>
                        <a:bodyPr/>
                        <a:lstStyle/>
                        <a:p>
                          <a:pPr latinLnBrk="1"/>
                          <a:r>
                            <a:rPr lang="en-US" altLang="ko-KR" sz="2000" dirty="0">
                              <a:solidFill>
                                <a:schemeClr val="tx1">
                                  <a:lumMod val="85000"/>
                                  <a:lumOff val="15000"/>
                                </a:schemeClr>
                              </a:solidFill>
                            </a:rPr>
                            <a:t>kernel_l2_lambda</a:t>
                          </a:r>
                          <a:endParaRPr lang="ko-KR" altLang="en-US" sz="2000" dirty="0">
                            <a:solidFill>
                              <a:schemeClr val="tx1">
                                <a:lumMod val="85000"/>
                                <a:lumOff val="15000"/>
                              </a:schemeClr>
                            </a:solidFill>
                          </a:endParaRPr>
                        </a:p>
                      </a:txBody>
                      <a:tcPr/>
                    </a:tc>
                    <a:tc>
                      <a:txBody>
                        <a:bodyPr/>
                        <a:lstStyle/>
                        <a:p>
                          <a:pPr latinLnBrk="1"/>
                          <a:r>
                            <a:rPr lang="en-US" altLang="ko-KR" sz="2000" dirty="0">
                              <a:solidFill>
                                <a:schemeClr val="tx1">
                                  <a:lumMod val="85000"/>
                                  <a:lumOff val="15000"/>
                                </a:schemeClr>
                              </a:solidFill>
                            </a:rPr>
                            <a:t>0.0004</a:t>
                          </a:r>
                          <a:endParaRPr lang="ko-KR" altLang="en-US" sz="2000" dirty="0">
                            <a:solidFill>
                              <a:schemeClr val="tx1">
                                <a:lumMod val="85000"/>
                                <a:lumOff val="15000"/>
                              </a:schemeClr>
                            </a:solidFill>
                          </a:endParaRPr>
                        </a:p>
                      </a:txBody>
                      <a:tcPr/>
                    </a:tc>
                    <a:tc>
                      <a:txBody>
                        <a:bodyPr/>
                        <a:lstStyle/>
                        <a:p>
                          <a:pPr latinLnBrk="1"/>
                          <a:r>
                            <a:rPr lang="en-US" altLang="ko-KR" sz="2000" dirty="0">
                              <a:solidFill>
                                <a:schemeClr val="tx1">
                                  <a:lumMod val="85000"/>
                                  <a:lumOff val="15000"/>
                                </a:schemeClr>
                              </a:solidFill>
                            </a:rPr>
                            <a:t>0.0006</a:t>
                          </a:r>
                          <a:endParaRPr lang="ko-KR" altLang="en-US" sz="2000" dirty="0">
                            <a:solidFill>
                              <a:schemeClr val="tx1">
                                <a:lumMod val="85000"/>
                                <a:lumOff val="15000"/>
                              </a:schemeClr>
                            </a:solidFill>
                          </a:endParaRPr>
                        </a:p>
                      </a:txBody>
                      <a:tcPr/>
                    </a:tc>
                    <a:extLst>
                      <a:ext uri="{0D108BD9-81ED-4DB2-BD59-A6C34878D82A}">
                        <a16:rowId xmlns:a16="http://schemas.microsoft.com/office/drawing/2014/main" val="3577272680"/>
                      </a:ext>
                    </a:extLst>
                  </a:tr>
                  <a:tr h="445932">
                    <a:tc>
                      <a:txBody>
                        <a:bodyPr/>
                        <a:lstStyle/>
                        <a:p>
                          <a:pPr latinLnBrk="1"/>
                          <a:r>
                            <a:rPr lang="en-US" altLang="ko-KR" sz="2000" dirty="0">
                              <a:solidFill>
                                <a:schemeClr val="tx1">
                                  <a:lumMod val="85000"/>
                                  <a:lumOff val="15000"/>
                                </a:schemeClr>
                              </a:solidFill>
                            </a:rPr>
                            <a:t>activity_l2_lambda</a:t>
                          </a:r>
                          <a:endParaRPr lang="ko-KR" altLang="en-US" sz="2000" dirty="0">
                            <a:solidFill>
                              <a:schemeClr val="tx1">
                                <a:lumMod val="85000"/>
                                <a:lumOff val="15000"/>
                              </a:schemeClr>
                            </a:solidFill>
                          </a:endParaRPr>
                        </a:p>
                      </a:txBody>
                      <a:tcPr/>
                    </a:tc>
                    <a:tc>
                      <a:txBody>
                        <a:bodyPr/>
                        <a:lstStyle/>
                        <a:p>
                          <a:pPr latinLnBrk="1"/>
                          <a:r>
                            <a:rPr lang="en-US" altLang="ko-KR" sz="2000" dirty="0">
                              <a:solidFill>
                                <a:schemeClr val="tx1">
                                  <a:lumMod val="85000"/>
                                  <a:lumOff val="15000"/>
                                </a:schemeClr>
                              </a:solidFill>
                            </a:rPr>
                            <a:t>0.0002</a:t>
                          </a:r>
                          <a:endParaRPr lang="ko-KR" altLang="en-US" sz="2000" dirty="0">
                            <a:solidFill>
                              <a:schemeClr val="tx1">
                                <a:lumMod val="85000"/>
                                <a:lumOff val="15000"/>
                              </a:schemeClr>
                            </a:solidFill>
                          </a:endParaRPr>
                        </a:p>
                      </a:txBody>
                      <a:tcPr/>
                    </a:tc>
                    <a:tc>
                      <a:txBody>
                        <a:bodyPr/>
                        <a:lstStyle/>
                        <a:p>
                          <a:pPr latinLnBrk="1"/>
                          <a:r>
                            <a:rPr lang="en-US" altLang="ko-KR" sz="2000" dirty="0">
                              <a:solidFill>
                                <a:schemeClr val="tx1">
                                  <a:lumMod val="85000"/>
                                  <a:lumOff val="15000"/>
                                </a:schemeClr>
                              </a:solidFill>
                            </a:rPr>
                            <a:t>0.0019</a:t>
                          </a:r>
                          <a:endParaRPr lang="ko-KR" altLang="en-US" sz="2000" dirty="0">
                            <a:solidFill>
                              <a:schemeClr val="tx1">
                                <a:lumMod val="85000"/>
                                <a:lumOff val="15000"/>
                              </a:schemeClr>
                            </a:solidFill>
                          </a:endParaRPr>
                        </a:p>
                      </a:txBody>
                      <a:tcPr/>
                    </a:tc>
                    <a:extLst>
                      <a:ext uri="{0D108BD9-81ED-4DB2-BD59-A6C34878D82A}">
                        <a16:rowId xmlns:a16="http://schemas.microsoft.com/office/drawing/2014/main" val="2930896874"/>
                      </a:ext>
                    </a:extLst>
                  </a:tr>
                  <a:tr h="445932">
                    <a:tc>
                      <a:txBody>
                        <a:bodyPr/>
                        <a:lstStyle/>
                        <a:p>
                          <a:pPr latinLnBrk="1"/>
                          <a:r>
                            <a:rPr lang="en-US" altLang="ko-KR" sz="2000" dirty="0" err="1">
                              <a:solidFill>
                                <a:schemeClr val="tx1">
                                  <a:lumMod val="85000"/>
                                  <a:lumOff val="15000"/>
                                </a:schemeClr>
                              </a:solidFill>
                            </a:rPr>
                            <a:t>learning_rate</a:t>
                          </a:r>
                          <a:endParaRPr lang="ko-KR" altLang="en-US" sz="2000" dirty="0">
                            <a:solidFill>
                              <a:schemeClr val="tx1">
                                <a:lumMod val="85000"/>
                                <a:lumOff val="15000"/>
                              </a:schemeClr>
                            </a:solidFill>
                          </a:endParaRPr>
                        </a:p>
                      </a:txBody>
                      <a:tcPr/>
                    </a:tc>
                    <a:tc>
                      <a:txBody>
                        <a:bodyPr/>
                        <a:lstStyle/>
                        <a:p>
                          <a:pPr latinLnBrk="1"/>
                          <a:r>
                            <a:rPr lang="en-US" altLang="ko-KR" sz="2000" dirty="0">
                              <a:solidFill>
                                <a:schemeClr val="tx1">
                                  <a:lumMod val="85000"/>
                                  <a:lumOff val="15000"/>
                                </a:schemeClr>
                              </a:solidFill>
                            </a:rPr>
                            <a:t>3.3e-5</a:t>
                          </a:r>
                          <a:endParaRPr lang="ko-KR" altLang="en-US" sz="2000" dirty="0">
                            <a:solidFill>
                              <a:schemeClr val="tx1">
                                <a:lumMod val="85000"/>
                                <a:lumOff val="15000"/>
                              </a:schemeClr>
                            </a:solidFill>
                          </a:endParaRPr>
                        </a:p>
                      </a:txBody>
                      <a:tcPr/>
                    </a:tc>
                    <a:tc>
                      <a:txBody>
                        <a:bodyPr/>
                        <a:lstStyle/>
                        <a:p>
                          <a:pPr latinLnBrk="1"/>
                          <a:r>
                            <a:rPr lang="en-US" altLang="ko-KR" sz="2000" dirty="0">
                              <a:solidFill>
                                <a:schemeClr val="tx1">
                                  <a:lumMod val="85000"/>
                                  <a:lumOff val="15000"/>
                                </a:schemeClr>
                              </a:solidFill>
                            </a:rPr>
                            <a:t>3.5e-5</a:t>
                          </a:r>
                          <a:endParaRPr lang="ko-KR" altLang="en-US" sz="2000" dirty="0">
                            <a:solidFill>
                              <a:schemeClr val="tx1">
                                <a:lumMod val="85000"/>
                                <a:lumOff val="15000"/>
                              </a:schemeClr>
                            </a:solidFill>
                          </a:endParaRPr>
                        </a:p>
                      </a:txBody>
                      <a:tcPr/>
                    </a:tc>
                    <a:extLst>
                      <a:ext uri="{0D108BD9-81ED-4DB2-BD59-A6C34878D82A}">
                        <a16:rowId xmlns:a16="http://schemas.microsoft.com/office/drawing/2014/main" val="1813749181"/>
                      </a:ext>
                    </a:extLst>
                  </a:tr>
                  <a:tr h="445932">
                    <a:tc>
                      <a:txBody>
                        <a:bodyPr/>
                        <a:lstStyle/>
                        <a:p>
                          <a:pPr latinLnBrk="1"/>
                          <a:r>
                            <a:rPr lang="en-US" altLang="ko-KR" sz="2000" dirty="0" err="1">
                              <a:solidFill>
                                <a:schemeClr val="tx1">
                                  <a:lumMod val="85000"/>
                                  <a:lumOff val="15000"/>
                                </a:schemeClr>
                              </a:solidFill>
                            </a:rPr>
                            <a:t>weight_decay</a:t>
                          </a:r>
                          <a:endParaRPr lang="ko-KR" altLang="en-US" sz="2000" dirty="0">
                            <a:solidFill>
                              <a:schemeClr val="tx1">
                                <a:lumMod val="85000"/>
                                <a:lumOff val="15000"/>
                              </a:schemeClr>
                            </a:solidFill>
                          </a:endParaRPr>
                        </a:p>
                      </a:txBody>
                      <a:tcPr/>
                    </a:tc>
                    <a:tc>
                      <a:txBody>
                        <a:bodyPr/>
                        <a:lstStyle/>
                        <a:p>
                          <a:pPr latinLnBrk="1"/>
                          <a:r>
                            <a:rPr lang="en-US" altLang="ko-KR" sz="2000" dirty="0">
                              <a:solidFill>
                                <a:schemeClr val="tx1">
                                  <a:lumMod val="85000"/>
                                  <a:lumOff val="15000"/>
                                </a:schemeClr>
                              </a:solidFill>
                            </a:rPr>
                            <a:t>0.0003</a:t>
                          </a:r>
                          <a:endParaRPr lang="ko-KR" altLang="en-US" sz="2000" dirty="0">
                            <a:solidFill>
                              <a:schemeClr val="tx1">
                                <a:lumMod val="85000"/>
                                <a:lumOff val="15000"/>
                              </a:schemeClr>
                            </a:solidFill>
                          </a:endParaRPr>
                        </a:p>
                      </a:txBody>
                      <a:tcPr/>
                    </a:tc>
                    <a:tc>
                      <a:txBody>
                        <a:bodyPr/>
                        <a:lstStyle/>
                        <a:p>
                          <a:pPr latinLnBrk="1"/>
                          <a:r>
                            <a:rPr lang="en-US" altLang="ko-KR" sz="2000" dirty="0">
                              <a:solidFill>
                                <a:schemeClr val="tx1">
                                  <a:lumMod val="85000"/>
                                  <a:lumOff val="15000"/>
                                </a:schemeClr>
                              </a:solidFill>
                            </a:rPr>
                            <a:t>0.0</a:t>
                          </a:r>
                          <a:endParaRPr lang="ko-KR" altLang="en-US" sz="2000" dirty="0">
                            <a:solidFill>
                              <a:schemeClr val="tx1">
                                <a:lumMod val="85000"/>
                                <a:lumOff val="15000"/>
                              </a:schemeClr>
                            </a:solidFill>
                          </a:endParaRPr>
                        </a:p>
                      </a:txBody>
                      <a:tcPr/>
                    </a:tc>
                    <a:extLst>
                      <a:ext uri="{0D108BD9-81ED-4DB2-BD59-A6C34878D82A}">
                        <a16:rowId xmlns:a16="http://schemas.microsoft.com/office/drawing/2014/main" val="273410998"/>
                      </a:ext>
                    </a:extLst>
                  </a:tr>
                </a:tbl>
              </a:graphicData>
            </a:graphic>
          </p:graphicFrame>
        </mc:Fallback>
      </mc:AlternateContent>
    </p:spTree>
    <p:extLst>
      <p:ext uri="{BB962C8B-B14F-4D97-AF65-F5344CB8AC3E}">
        <p14:creationId xmlns:p14="http://schemas.microsoft.com/office/powerpoint/2010/main" val="14055275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D975739-E411-3253-AF08-51FD041D83FC}"/>
              </a:ext>
            </a:extLst>
          </p:cNvPr>
          <p:cNvSpPr>
            <a:spLocks noGrp="1"/>
          </p:cNvSpPr>
          <p:nvPr>
            <p:ph type="title"/>
          </p:nvPr>
        </p:nvSpPr>
        <p:spPr/>
        <p:txBody>
          <a:bodyPr/>
          <a:lstStyle/>
          <a:p>
            <a:r>
              <a:rPr lang="en-US" altLang="ko-KR" sz="4400" dirty="0"/>
              <a:t>Correlation Layer</a:t>
            </a:r>
            <a:r>
              <a:rPr lang="ko-KR" altLang="en-US" sz="4400" dirty="0"/>
              <a:t> </a:t>
            </a:r>
            <a:r>
              <a:rPr lang="en-US" altLang="ko-KR" sz="4400" dirty="0"/>
              <a:t>(FFNN)</a:t>
            </a:r>
            <a:endParaRPr lang="ko-KR" altLang="en-US" dirty="0"/>
          </a:p>
        </p:txBody>
      </p:sp>
      <p:grpSp>
        <p:nvGrpSpPr>
          <p:cNvPr id="38" name="그룹 37">
            <a:extLst>
              <a:ext uri="{FF2B5EF4-FFF2-40B4-BE49-F238E27FC236}">
                <a16:creationId xmlns:a16="http://schemas.microsoft.com/office/drawing/2014/main" id="{58DAF7F2-22F3-AFFF-7FA3-49EED5B0C760}"/>
              </a:ext>
            </a:extLst>
          </p:cNvPr>
          <p:cNvGrpSpPr/>
          <p:nvPr/>
        </p:nvGrpSpPr>
        <p:grpSpPr>
          <a:xfrm>
            <a:off x="1568902" y="2819157"/>
            <a:ext cx="9115155" cy="2129833"/>
            <a:chOff x="2032143" y="2225599"/>
            <a:chExt cx="8127714" cy="1899109"/>
          </a:xfrm>
        </p:grpSpPr>
        <p:sp>
          <p:nvSpPr>
            <p:cNvPr id="21" name="직사각형 20">
              <a:extLst>
                <a:ext uri="{FF2B5EF4-FFF2-40B4-BE49-F238E27FC236}">
                  <a16:creationId xmlns:a16="http://schemas.microsoft.com/office/drawing/2014/main" id="{2D62DE51-F13C-8D81-6C45-F198CDC9520A}"/>
                </a:ext>
              </a:extLst>
            </p:cNvPr>
            <p:cNvSpPr/>
            <p:nvPr/>
          </p:nvSpPr>
          <p:spPr>
            <a:xfrm>
              <a:off x="2032143" y="3801979"/>
              <a:ext cx="1769836" cy="322729"/>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Score V (linear)</a:t>
              </a:r>
              <a:endParaRPr lang="ko-KR" altLang="en-US" dirty="0"/>
            </a:p>
          </p:txBody>
        </p:sp>
        <p:sp>
          <p:nvSpPr>
            <p:cNvPr id="22" name="직사각형 21">
              <a:extLst>
                <a:ext uri="{FF2B5EF4-FFF2-40B4-BE49-F238E27FC236}">
                  <a16:creationId xmlns:a16="http://schemas.microsoft.com/office/drawing/2014/main" id="{C43399C4-086E-55C7-9A98-9011D2839731}"/>
                </a:ext>
              </a:extLst>
            </p:cNvPr>
            <p:cNvSpPr/>
            <p:nvPr/>
          </p:nvSpPr>
          <p:spPr>
            <a:xfrm>
              <a:off x="5211082" y="3801978"/>
              <a:ext cx="1769836" cy="322729"/>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Score A (linear)</a:t>
              </a:r>
              <a:endParaRPr lang="ko-KR" altLang="en-US" dirty="0"/>
            </a:p>
          </p:txBody>
        </p:sp>
        <p:sp>
          <p:nvSpPr>
            <p:cNvPr id="23" name="직사각형 22">
              <a:extLst>
                <a:ext uri="{FF2B5EF4-FFF2-40B4-BE49-F238E27FC236}">
                  <a16:creationId xmlns:a16="http://schemas.microsoft.com/office/drawing/2014/main" id="{3054A0CF-848F-26D5-B860-0B1E8D59A8CC}"/>
                </a:ext>
              </a:extLst>
            </p:cNvPr>
            <p:cNvSpPr/>
            <p:nvPr/>
          </p:nvSpPr>
          <p:spPr>
            <a:xfrm>
              <a:off x="2032143" y="2873658"/>
              <a:ext cx="8127714" cy="44007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2000" dirty="0"/>
                <a:t>Layer for learn Correlation</a:t>
              </a:r>
              <a:endParaRPr lang="ko-KR" altLang="en-US" sz="2000" dirty="0"/>
            </a:p>
          </p:txBody>
        </p:sp>
        <p:sp>
          <p:nvSpPr>
            <p:cNvPr id="24" name="직사각형 23">
              <a:extLst>
                <a:ext uri="{FF2B5EF4-FFF2-40B4-BE49-F238E27FC236}">
                  <a16:creationId xmlns:a16="http://schemas.microsoft.com/office/drawing/2014/main" id="{4BC59F9C-621F-6255-ADA3-8B06B470EBBE}"/>
                </a:ext>
              </a:extLst>
            </p:cNvPr>
            <p:cNvSpPr/>
            <p:nvPr/>
          </p:nvSpPr>
          <p:spPr>
            <a:xfrm>
              <a:off x="2032143" y="2225601"/>
              <a:ext cx="1769836" cy="322729"/>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Score V (linear)</a:t>
              </a:r>
              <a:endParaRPr lang="ko-KR" altLang="en-US" dirty="0"/>
            </a:p>
          </p:txBody>
        </p:sp>
        <p:sp>
          <p:nvSpPr>
            <p:cNvPr id="25" name="직사각형 24">
              <a:extLst>
                <a:ext uri="{FF2B5EF4-FFF2-40B4-BE49-F238E27FC236}">
                  <a16:creationId xmlns:a16="http://schemas.microsoft.com/office/drawing/2014/main" id="{2099C8CE-76AB-0C08-A7C0-AC2197BEBD26}"/>
                </a:ext>
              </a:extLst>
            </p:cNvPr>
            <p:cNvSpPr/>
            <p:nvPr/>
          </p:nvSpPr>
          <p:spPr>
            <a:xfrm>
              <a:off x="5211082" y="2225600"/>
              <a:ext cx="1769836" cy="322729"/>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Score A (linear)</a:t>
              </a:r>
              <a:endParaRPr lang="ko-KR" altLang="en-US" dirty="0"/>
            </a:p>
          </p:txBody>
        </p:sp>
        <p:sp>
          <p:nvSpPr>
            <p:cNvPr id="26" name="직사각형 25">
              <a:extLst>
                <a:ext uri="{FF2B5EF4-FFF2-40B4-BE49-F238E27FC236}">
                  <a16:creationId xmlns:a16="http://schemas.microsoft.com/office/drawing/2014/main" id="{866F0949-A95A-5B54-A055-66621191C5A7}"/>
                </a:ext>
              </a:extLst>
            </p:cNvPr>
            <p:cNvSpPr/>
            <p:nvPr/>
          </p:nvSpPr>
          <p:spPr>
            <a:xfrm>
              <a:off x="8390021" y="2225599"/>
              <a:ext cx="1769836" cy="322729"/>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Score D (linear)</a:t>
              </a:r>
              <a:endParaRPr lang="ko-KR" altLang="en-US" dirty="0"/>
            </a:p>
          </p:txBody>
        </p:sp>
        <p:sp>
          <p:nvSpPr>
            <p:cNvPr id="27" name="직사각형 26">
              <a:extLst>
                <a:ext uri="{FF2B5EF4-FFF2-40B4-BE49-F238E27FC236}">
                  <a16:creationId xmlns:a16="http://schemas.microsoft.com/office/drawing/2014/main" id="{9B85A113-21BB-A05F-78D6-9CAE657EBFBE}"/>
                </a:ext>
              </a:extLst>
            </p:cNvPr>
            <p:cNvSpPr/>
            <p:nvPr/>
          </p:nvSpPr>
          <p:spPr>
            <a:xfrm>
              <a:off x="8390021" y="3801977"/>
              <a:ext cx="1769836" cy="322729"/>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Score D (linear)</a:t>
              </a:r>
              <a:endParaRPr lang="ko-KR" altLang="en-US" dirty="0"/>
            </a:p>
          </p:txBody>
        </p:sp>
        <p:cxnSp>
          <p:nvCxnSpPr>
            <p:cNvPr id="28" name="직선 화살표 연결선 27">
              <a:extLst>
                <a:ext uri="{FF2B5EF4-FFF2-40B4-BE49-F238E27FC236}">
                  <a16:creationId xmlns:a16="http://schemas.microsoft.com/office/drawing/2014/main" id="{C1DF609A-0107-C989-511F-DC126977C3E2}"/>
                </a:ext>
              </a:extLst>
            </p:cNvPr>
            <p:cNvCxnSpPr>
              <a:stCxn id="21" idx="0"/>
            </p:cNvCxnSpPr>
            <p:nvPr/>
          </p:nvCxnSpPr>
          <p:spPr>
            <a:xfrm flipV="1">
              <a:off x="2917061" y="3313737"/>
              <a:ext cx="2602" cy="48824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9" name="직선 화살표 연결선 28">
              <a:extLst>
                <a:ext uri="{FF2B5EF4-FFF2-40B4-BE49-F238E27FC236}">
                  <a16:creationId xmlns:a16="http://schemas.microsoft.com/office/drawing/2014/main" id="{0428282F-FD25-056C-E684-3BEAC6F788D0}"/>
                </a:ext>
              </a:extLst>
            </p:cNvPr>
            <p:cNvCxnSpPr>
              <a:cxnSpLocks/>
            </p:cNvCxnSpPr>
            <p:nvPr/>
          </p:nvCxnSpPr>
          <p:spPr>
            <a:xfrm flipV="1">
              <a:off x="6093398" y="3309609"/>
              <a:ext cx="2602" cy="48824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0" name="직선 화살표 연결선 29">
              <a:extLst>
                <a:ext uri="{FF2B5EF4-FFF2-40B4-BE49-F238E27FC236}">
                  <a16:creationId xmlns:a16="http://schemas.microsoft.com/office/drawing/2014/main" id="{B5C310FA-84B6-5E2E-5C1B-423242ACF437}"/>
                </a:ext>
              </a:extLst>
            </p:cNvPr>
            <p:cNvCxnSpPr>
              <a:cxnSpLocks/>
            </p:cNvCxnSpPr>
            <p:nvPr/>
          </p:nvCxnSpPr>
          <p:spPr>
            <a:xfrm flipV="1">
              <a:off x="9269735" y="3313736"/>
              <a:ext cx="2602" cy="48824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1" name="직선 화살표 연결선 30">
              <a:extLst>
                <a:ext uri="{FF2B5EF4-FFF2-40B4-BE49-F238E27FC236}">
                  <a16:creationId xmlns:a16="http://schemas.microsoft.com/office/drawing/2014/main" id="{9C0B8C82-DA4B-9B2E-DF36-FF76F1EDC104}"/>
                </a:ext>
              </a:extLst>
            </p:cNvPr>
            <p:cNvCxnSpPr>
              <a:endCxn id="24" idx="2"/>
            </p:cNvCxnSpPr>
            <p:nvPr/>
          </p:nvCxnSpPr>
          <p:spPr>
            <a:xfrm flipV="1">
              <a:off x="2917061" y="2548330"/>
              <a:ext cx="0" cy="32532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2" name="직선 화살표 연결선 31">
              <a:extLst>
                <a:ext uri="{FF2B5EF4-FFF2-40B4-BE49-F238E27FC236}">
                  <a16:creationId xmlns:a16="http://schemas.microsoft.com/office/drawing/2014/main" id="{B3EDE619-B11B-9DF3-7FA7-6AFC458ABF37}"/>
                </a:ext>
              </a:extLst>
            </p:cNvPr>
            <p:cNvCxnSpPr>
              <a:cxnSpLocks/>
            </p:cNvCxnSpPr>
            <p:nvPr/>
          </p:nvCxnSpPr>
          <p:spPr>
            <a:xfrm flipV="1">
              <a:off x="6093398" y="2548328"/>
              <a:ext cx="0" cy="32532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3" name="직선 화살표 연결선 32">
              <a:extLst>
                <a:ext uri="{FF2B5EF4-FFF2-40B4-BE49-F238E27FC236}">
                  <a16:creationId xmlns:a16="http://schemas.microsoft.com/office/drawing/2014/main" id="{162F7198-B96B-19FA-5086-5001976BCDD3}"/>
                </a:ext>
              </a:extLst>
            </p:cNvPr>
            <p:cNvCxnSpPr>
              <a:cxnSpLocks/>
            </p:cNvCxnSpPr>
            <p:nvPr/>
          </p:nvCxnSpPr>
          <p:spPr>
            <a:xfrm flipV="1">
              <a:off x="9269735" y="2548328"/>
              <a:ext cx="0" cy="32532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grpSp>
      <p:pic>
        <p:nvPicPr>
          <p:cNvPr id="20" name="그림 19">
            <a:extLst>
              <a:ext uri="{FF2B5EF4-FFF2-40B4-BE49-F238E27FC236}">
                <a16:creationId xmlns:a16="http://schemas.microsoft.com/office/drawing/2014/main" id="{218DF3EC-9F39-666D-48BA-08D8994267FF}"/>
              </a:ext>
            </a:extLst>
          </p:cNvPr>
          <p:cNvPicPr>
            <a:picLocks noChangeAspect="1"/>
          </p:cNvPicPr>
          <p:nvPr/>
        </p:nvPicPr>
        <p:blipFill rotWithShape="1">
          <a:blip r:embed="rId2"/>
          <a:srcRect l="5000" t="42105" r="52367" b="32047"/>
          <a:stretch/>
        </p:blipFill>
        <p:spPr>
          <a:xfrm>
            <a:off x="1155412" y="2325057"/>
            <a:ext cx="9881175" cy="3369891"/>
          </a:xfrm>
          <a:prstGeom prst="rect">
            <a:avLst/>
          </a:prstGeom>
        </p:spPr>
      </p:pic>
      <p:sp>
        <p:nvSpPr>
          <p:cNvPr id="39" name="직사각형 38">
            <a:extLst>
              <a:ext uri="{FF2B5EF4-FFF2-40B4-BE49-F238E27FC236}">
                <a16:creationId xmlns:a16="http://schemas.microsoft.com/office/drawing/2014/main" id="{92B68C00-EBA3-EF4E-8D34-914D9D37AF1E}"/>
              </a:ext>
            </a:extLst>
          </p:cNvPr>
          <p:cNvSpPr/>
          <p:nvPr/>
        </p:nvSpPr>
        <p:spPr>
          <a:xfrm>
            <a:off x="3617494" y="2325057"/>
            <a:ext cx="1921115" cy="233659"/>
          </a:xfrm>
          <a:prstGeom prst="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0" name="직사각형 39">
            <a:extLst>
              <a:ext uri="{FF2B5EF4-FFF2-40B4-BE49-F238E27FC236}">
                <a16:creationId xmlns:a16="http://schemas.microsoft.com/office/drawing/2014/main" id="{B6A071A1-BB46-42F6-CC05-8ABF57380966}"/>
              </a:ext>
            </a:extLst>
          </p:cNvPr>
          <p:cNvSpPr/>
          <p:nvPr/>
        </p:nvSpPr>
        <p:spPr>
          <a:xfrm>
            <a:off x="5614736" y="2325057"/>
            <a:ext cx="2093496" cy="233659"/>
          </a:xfrm>
          <a:prstGeom prst="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직사각형 40">
            <a:extLst>
              <a:ext uri="{FF2B5EF4-FFF2-40B4-BE49-F238E27FC236}">
                <a16:creationId xmlns:a16="http://schemas.microsoft.com/office/drawing/2014/main" id="{089185BC-1909-AF94-82BD-F139551827E6}"/>
              </a:ext>
            </a:extLst>
          </p:cNvPr>
          <p:cNvSpPr/>
          <p:nvPr/>
        </p:nvSpPr>
        <p:spPr>
          <a:xfrm>
            <a:off x="7764679" y="2325057"/>
            <a:ext cx="1531721" cy="233659"/>
          </a:xfrm>
          <a:prstGeom prst="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007927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anim calcmode="lin" valueType="num">
                                      <p:cBhvr additive="base">
                                        <p:cTn id="7" dur="500" fill="hold"/>
                                        <p:tgtEl>
                                          <p:spTgt spid="39"/>
                                        </p:tgtEl>
                                        <p:attrNameLst>
                                          <p:attrName>ppt_x</p:attrName>
                                        </p:attrNameLst>
                                      </p:cBhvr>
                                      <p:tavLst>
                                        <p:tav tm="0">
                                          <p:val>
                                            <p:strVal val="#ppt_x"/>
                                          </p:val>
                                        </p:tav>
                                        <p:tav tm="100000">
                                          <p:val>
                                            <p:strVal val="#ppt_x"/>
                                          </p:val>
                                        </p:tav>
                                      </p:tavLst>
                                    </p:anim>
                                    <p:anim calcmode="lin" valueType="num">
                                      <p:cBhvr additive="base">
                                        <p:cTn id="8" dur="500" fill="hold"/>
                                        <p:tgtEl>
                                          <p:spTgt spid="39"/>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0"/>
                                        </p:tgtEl>
                                        <p:attrNameLst>
                                          <p:attrName>style.visibility</p:attrName>
                                        </p:attrNameLst>
                                      </p:cBhvr>
                                      <p:to>
                                        <p:strVal val="visible"/>
                                      </p:to>
                                    </p:set>
                                    <p:anim calcmode="lin" valueType="num">
                                      <p:cBhvr additive="base">
                                        <p:cTn id="11" dur="500" fill="hold"/>
                                        <p:tgtEl>
                                          <p:spTgt spid="40"/>
                                        </p:tgtEl>
                                        <p:attrNameLst>
                                          <p:attrName>ppt_x</p:attrName>
                                        </p:attrNameLst>
                                      </p:cBhvr>
                                      <p:tavLst>
                                        <p:tav tm="0">
                                          <p:val>
                                            <p:strVal val="#ppt_x"/>
                                          </p:val>
                                        </p:tav>
                                        <p:tav tm="100000">
                                          <p:val>
                                            <p:strVal val="#ppt_x"/>
                                          </p:val>
                                        </p:tav>
                                      </p:tavLst>
                                    </p:anim>
                                    <p:anim calcmode="lin" valueType="num">
                                      <p:cBhvr additive="base">
                                        <p:cTn id="12" dur="500" fill="hold"/>
                                        <p:tgtEl>
                                          <p:spTgt spid="40"/>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41"/>
                                        </p:tgtEl>
                                        <p:attrNameLst>
                                          <p:attrName>style.visibility</p:attrName>
                                        </p:attrNameLst>
                                      </p:cBhvr>
                                      <p:to>
                                        <p:strVal val="visible"/>
                                      </p:to>
                                    </p:set>
                                    <p:anim calcmode="lin" valueType="num">
                                      <p:cBhvr additive="base">
                                        <p:cTn id="15" dur="500" fill="hold"/>
                                        <p:tgtEl>
                                          <p:spTgt spid="41"/>
                                        </p:tgtEl>
                                        <p:attrNameLst>
                                          <p:attrName>ppt_x</p:attrName>
                                        </p:attrNameLst>
                                      </p:cBhvr>
                                      <p:tavLst>
                                        <p:tav tm="0">
                                          <p:val>
                                            <p:strVal val="#ppt_x"/>
                                          </p:val>
                                        </p:tav>
                                        <p:tav tm="100000">
                                          <p:val>
                                            <p:strVal val="#ppt_x"/>
                                          </p:val>
                                        </p:tav>
                                      </p:tavLst>
                                    </p:anim>
                                    <p:anim calcmode="lin" valueType="num">
                                      <p:cBhvr additive="base">
                                        <p:cTn id="16" dur="500" fill="hold"/>
                                        <p:tgtEl>
                                          <p:spTgt spid="4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40" grpId="0" animBg="1"/>
      <p:bldP spid="41" grpId="0" animBg="1"/>
    </p:bld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E623563-5932-A9F7-18E7-96658F7699C2}"/>
              </a:ext>
            </a:extLst>
          </p:cNvPr>
          <p:cNvSpPr>
            <a:spLocks noGrp="1"/>
          </p:cNvSpPr>
          <p:nvPr>
            <p:ph type="title"/>
          </p:nvPr>
        </p:nvSpPr>
        <p:spPr/>
        <p:txBody>
          <a:bodyPr/>
          <a:lstStyle/>
          <a:p>
            <a:r>
              <a:rPr lang="en-US" altLang="ko-KR" sz="4800" dirty="0"/>
              <a:t>Correlation Layer</a:t>
            </a:r>
            <a:r>
              <a:rPr lang="ko-KR" altLang="en-US" sz="4800" dirty="0"/>
              <a:t> </a:t>
            </a:r>
            <a:r>
              <a:rPr lang="en-US" altLang="ko-KR" sz="4800" dirty="0"/>
              <a:t>(FFNN)</a:t>
            </a:r>
            <a:endParaRPr lang="ko-KR" altLang="en-US" dirty="0"/>
          </a:p>
        </p:txBody>
      </p:sp>
      <p:sp>
        <p:nvSpPr>
          <p:cNvPr id="3" name="내용 개체 틀 2">
            <a:extLst>
              <a:ext uri="{FF2B5EF4-FFF2-40B4-BE49-F238E27FC236}">
                <a16:creationId xmlns:a16="http://schemas.microsoft.com/office/drawing/2014/main" id="{B1233CF3-1DA9-479D-F516-00434A4DD7B0}"/>
              </a:ext>
            </a:extLst>
          </p:cNvPr>
          <p:cNvSpPr>
            <a:spLocks noGrp="1"/>
          </p:cNvSpPr>
          <p:nvPr>
            <p:ph idx="1"/>
          </p:nvPr>
        </p:nvSpPr>
        <p:spPr>
          <a:xfrm>
            <a:off x="1097280" y="1989221"/>
            <a:ext cx="10058400" cy="4235116"/>
          </a:xfrm>
        </p:spPr>
        <p:txBody>
          <a:bodyPr>
            <a:noAutofit/>
          </a:bodyPr>
          <a:lstStyle/>
          <a:p>
            <a:pPr>
              <a:buFont typeface="Wingdings" panose="05000000000000000000" pitchFamily="2" charset="2"/>
              <a:buChar char="u"/>
            </a:pPr>
            <a:r>
              <a:rPr lang="en-US" altLang="ko-KR" sz="2800" dirty="0"/>
              <a:t>Units: 208~546</a:t>
            </a:r>
          </a:p>
          <a:p>
            <a:pPr>
              <a:buFont typeface="Wingdings" panose="05000000000000000000" pitchFamily="2" charset="2"/>
              <a:buChar char="u"/>
            </a:pPr>
            <a:r>
              <a:rPr lang="en-US" altLang="ko-KR" sz="2800" dirty="0"/>
              <a:t>Activation: </a:t>
            </a:r>
            <a:r>
              <a:rPr lang="en-US" altLang="ko-KR" sz="2800" dirty="0" err="1"/>
              <a:t>gelu</a:t>
            </a:r>
            <a:endParaRPr lang="en-US" altLang="ko-KR" sz="2800" dirty="0"/>
          </a:p>
          <a:p>
            <a:pPr>
              <a:buFont typeface="Wingdings" panose="05000000000000000000" pitchFamily="2" charset="2"/>
              <a:buChar char="u"/>
            </a:pPr>
            <a:r>
              <a:rPr lang="en-US" altLang="ko-KR" sz="2800" dirty="0"/>
              <a:t>Weight </a:t>
            </a:r>
            <a:r>
              <a:rPr lang="en-US" altLang="ko-KR" sz="2800" dirty="0" err="1"/>
              <a:t>Initalization</a:t>
            </a:r>
            <a:r>
              <a:rPr lang="en-US" altLang="ko-KR" sz="2800" dirty="0"/>
              <a:t>: He (</a:t>
            </a:r>
            <a:r>
              <a:rPr lang="en-US" altLang="ko-KR" sz="2800" dirty="0" err="1"/>
              <a:t>he_normal</a:t>
            </a:r>
            <a:r>
              <a:rPr lang="en-US" altLang="ko-KR" sz="2800" dirty="0"/>
              <a:t> or </a:t>
            </a:r>
            <a:r>
              <a:rPr lang="en-US" altLang="ko-KR" sz="2800" dirty="0" err="1"/>
              <a:t>he_uniform</a:t>
            </a:r>
            <a:r>
              <a:rPr lang="en-US" altLang="ko-KR" sz="2800" dirty="0"/>
              <a:t>)</a:t>
            </a:r>
          </a:p>
          <a:p>
            <a:pPr>
              <a:buFont typeface="Wingdings" panose="05000000000000000000" pitchFamily="2" charset="2"/>
              <a:buChar char="u"/>
            </a:pPr>
            <a:r>
              <a:rPr lang="en-US" altLang="ko-KR" sz="2800" dirty="0"/>
              <a:t>L2 Regularization (activity): 0.00067~0.00278</a:t>
            </a:r>
          </a:p>
          <a:p>
            <a:pPr>
              <a:buFont typeface="Wingdings" panose="05000000000000000000" pitchFamily="2" charset="2"/>
              <a:buChar char="u"/>
            </a:pPr>
            <a:r>
              <a:rPr lang="en-US" altLang="ko-KR" sz="2800" dirty="0"/>
              <a:t>Batch size: 8~30</a:t>
            </a:r>
          </a:p>
          <a:p>
            <a:pPr>
              <a:buFont typeface="Wingdings" panose="05000000000000000000" pitchFamily="2" charset="2"/>
              <a:buChar char="u"/>
            </a:pPr>
            <a:r>
              <a:rPr lang="en-US" altLang="ko-KR" sz="2800" dirty="0"/>
              <a:t>Epochs: 8~15</a:t>
            </a:r>
          </a:p>
          <a:p>
            <a:pPr>
              <a:buFont typeface="Wingdings" panose="05000000000000000000" pitchFamily="2" charset="2"/>
              <a:buChar char="u"/>
            </a:pPr>
            <a:r>
              <a:rPr lang="en-US" altLang="ko-KR" sz="2800" dirty="0"/>
              <a:t>L2 Regularization (kernel): 0.00022~0.0016</a:t>
            </a:r>
          </a:p>
        </p:txBody>
      </p:sp>
      <p:sp>
        <p:nvSpPr>
          <p:cNvPr id="4" name="TextBox 3">
            <a:extLst>
              <a:ext uri="{FF2B5EF4-FFF2-40B4-BE49-F238E27FC236}">
                <a16:creationId xmlns:a16="http://schemas.microsoft.com/office/drawing/2014/main" id="{BF564882-9E54-D80C-8D25-C7694EE2E476}"/>
              </a:ext>
            </a:extLst>
          </p:cNvPr>
          <p:cNvSpPr txBox="1"/>
          <p:nvPr/>
        </p:nvSpPr>
        <p:spPr>
          <a:xfrm>
            <a:off x="6970296" y="4797475"/>
            <a:ext cx="4692316" cy="646331"/>
          </a:xfrm>
          <a:prstGeom prst="rect">
            <a:avLst/>
          </a:prstGeom>
          <a:noFill/>
          <a:ln w="12700">
            <a:solidFill>
              <a:srgbClr val="0070C0"/>
            </a:solidFill>
          </a:ln>
        </p:spPr>
        <p:txBody>
          <a:bodyPr wrap="square" rtlCol="0">
            <a:spAutoFit/>
          </a:bodyPr>
          <a:lstStyle/>
          <a:p>
            <a:r>
              <a:rPr lang="ja-JP" altLang="en-US" dirty="0">
                <a:solidFill>
                  <a:schemeClr val="tx1">
                    <a:lumMod val="85000"/>
                    <a:lumOff val="15000"/>
                  </a:schemeClr>
                </a:solidFill>
                <a:latin typeface="Meiryo UI" panose="020B0604030504040204" pitchFamily="34" charset="-128"/>
                <a:ea typeface="Meiryo UI" panose="020B0604030504040204" pitchFamily="34" charset="-128"/>
              </a:rPr>
              <a:t>予測範囲から離れた値はなかったため、</a:t>
            </a:r>
            <a:r>
              <a:rPr lang="en-US" altLang="ja-JP" dirty="0">
                <a:solidFill>
                  <a:schemeClr val="tx1">
                    <a:lumMod val="85000"/>
                    <a:lumOff val="15000"/>
                  </a:schemeClr>
                </a:solidFill>
                <a:latin typeface="Meiryo UI" panose="020B0604030504040204" pitchFamily="34" charset="-128"/>
                <a:ea typeface="Meiryo UI" panose="020B0604030504040204" pitchFamily="34" charset="-128"/>
              </a:rPr>
              <a:t>loss function</a:t>
            </a:r>
            <a:r>
              <a:rPr lang="ja-JP" altLang="en-US" dirty="0">
                <a:solidFill>
                  <a:schemeClr val="tx1">
                    <a:lumMod val="85000"/>
                    <a:lumOff val="15000"/>
                  </a:schemeClr>
                </a:solidFill>
                <a:latin typeface="Meiryo UI" panose="020B0604030504040204" pitchFamily="34" charset="-128"/>
                <a:ea typeface="Meiryo UI" panose="020B0604030504040204" pitchFamily="34" charset="-128"/>
              </a:rPr>
              <a:t>の再定義と修正は取り合えずいらない。</a:t>
            </a:r>
            <a:endParaRPr lang="ko-KR" altLang="en-US" dirty="0">
              <a:solidFill>
                <a:schemeClr val="tx1">
                  <a:lumMod val="85000"/>
                  <a:lumOff val="15000"/>
                </a:schemeClr>
              </a:solidFill>
              <a:latin typeface="Meiryo UI" panose="020B0604030504040204" pitchFamily="34" charset="-128"/>
            </a:endParaRPr>
          </a:p>
        </p:txBody>
      </p:sp>
    </p:spTree>
    <p:extLst>
      <p:ext uri="{BB962C8B-B14F-4D97-AF65-F5344CB8AC3E}">
        <p14:creationId xmlns:p14="http://schemas.microsoft.com/office/powerpoint/2010/main" val="189901261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496A19E-D196-E90D-B7E5-64D286E9E4A9}"/>
              </a:ext>
            </a:extLst>
          </p:cNvPr>
          <p:cNvSpPr>
            <a:spLocks noGrp="1"/>
          </p:cNvSpPr>
          <p:nvPr>
            <p:ph type="title"/>
          </p:nvPr>
        </p:nvSpPr>
        <p:spPr/>
        <p:txBody>
          <a:bodyPr/>
          <a:lstStyle/>
          <a:p>
            <a:r>
              <a:rPr lang="en-US" altLang="ko-KR" dirty="0"/>
              <a:t>Model1</a:t>
            </a:r>
            <a:r>
              <a:rPr lang="ja-JP" altLang="en-US" dirty="0"/>
              <a:t>と</a:t>
            </a:r>
            <a:r>
              <a:rPr lang="en-US" altLang="ja-JP" dirty="0"/>
              <a:t>2</a:t>
            </a:r>
            <a:r>
              <a:rPr lang="ja-JP" altLang="en-US" dirty="0"/>
              <a:t>の性能比較</a:t>
            </a:r>
            <a:endParaRPr lang="ko-KR" altLang="en-US" dirty="0"/>
          </a:p>
        </p:txBody>
      </p:sp>
      <p:sp>
        <p:nvSpPr>
          <p:cNvPr id="3" name="내용 개체 틀 2">
            <a:extLst>
              <a:ext uri="{FF2B5EF4-FFF2-40B4-BE49-F238E27FC236}">
                <a16:creationId xmlns:a16="http://schemas.microsoft.com/office/drawing/2014/main" id="{0909A18C-8BC5-3650-A928-2993CCD02A6F}"/>
              </a:ext>
            </a:extLst>
          </p:cNvPr>
          <p:cNvSpPr>
            <a:spLocks noGrp="1"/>
          </p:cNvSpPr>
          <p:nvPr>
            <p:ph idx="1"/>
          </p:nvPr>
        </p:nvSpPr>
        <p:spPr/>
        <p:txBody>
          <a:bodyPr>
            <a:normAutofit/>
          </a:bodyPr>
          <a:lstStyle/>
          <a:p>
            <a:r>
              <a:rPr lang="en-US" altLang="ko-KR" sz="4000" dirty="0"/>
              <a:t>30-fold cross-validation</a:t>
            </a:r>
          </a:p>
          <a:p>
            <a:r>
              <a:rPr lang="ja-JP" altLang="en-US" sz="4000" dirty="0"/>
              <a:t>→</a:t>
            </a:r>
            <a:r>
              <a:rPr lang="en-US" altLang="ja-JP" sz="4000" dirty="0"/>
              <a:t>MSE</a:t>
            </a:r>
            <a:r>
              <a:rPr lang="ja-JP" altLang="en-US" sz="4000" dirty="0"/>
              <a:t>が正規性を持つか検定。</a:t>
            </a:r>
            <a:endParaRPr lang="en-US" altLang="ja-JP" sz="4000" dirty="0"/>
          </a:p>
          <a:p>
            <a:r>
              <a:rPr lang="ja-JP" altLang="en-US" sz="4000" dirty="0"/>
              <a:t>→</a:t>
            </a:r>
            <a:r>
              <a:rPr lang="en-US" altLang="ja-JP" sz="4000" dirty="0"/>
              <a:t>Shapiro-Wilk test &amp;</a:t>
            </a:r>
            <a:r>
              <a:rPr lang="ja-JP" altLang="en-US" sz="4000" dirty="0"/>
              <a:t> </a:t>
            </a:r>
            <a:r>
              <a:rPr lang="en-US" altLang="ko-KR" sz="4000" dirty="0"/>
              <a:t>Jarque-Bera test</a:t>
            </a:r>
            <a:endParaRPr lang="ko-KR" altLang="en-US" sz="4000" dirty="0"/>
          </a:p>
        </p:txBody>
      </p:sp>
    </p:spTree>
    <p:extLst>
      <p:ext uri="{BB962C8B-B14F-4D97-AF65-F5344CB8AC3E}">
        <p14:creationId xmlns:p14="http://schemas.microsoft.com/office/powerpoint/2010/main" val="21134288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7">
            <a:extLst>
              <a:ext uri="{FF2B5EF4-FFF2-40B4-BE49-F238E27FC236}">
                <a16:creationId xmlns:a16="http://schemas.microsoft.com/office/drawing/2014/main" id="{1DAFF8C4-CBCF-2307-095A-AFA11035984B}"/>
              </a:ext>
            </a:extLst>
          </p:cNvPr>
          <p:cNvSpPr txBox="1">
            <a:spLocks/>
          </p:cNvSpPr>
          <p:nvPr/>
        </p:nvSpPr>
        <p:spPr>
          <a:xfrm>
            <a:off x="6095999" y="494562"/>
            <a:ext cx="5897218" cy="884238"/>
          </a:xfrm>
          <a:prstGeom prst="rect">
            <a:avLst/>
          </a:prstGeom>
        </p:spPr>
        <p:txBody>
          <a:bodyPr rtlCol="0"/>
          <a:lstStyle>
            <a:lvl1pPr algn="l" defTabSz="914400" rtl="0" eaLnBrk="1" latinLnBrk="0" hangingPunct="1">
              <a:lnSpc>
                <a:spcPct val="90000"/>
              </a:lnSpc>
              <a:spcBef>
                <a:spcPct val="0"/>
              </a:spcBef>
              <a:buNone/>
              <a:defRPr kumimoji="1" sz="4700" i="0" kern="1200" spc="-50" baseline="0">
                <a:solidFill>
                  <a:schemeClr val="tx1">
                    <a:lumMod val="75000"/>
                    <a:lumOff val="25000"/>
                  </a:schemeClr>
                </a:solidFill>
                <a:latin typeface="Meiryo UI" panose="020B0604030504040204" pitchFamily="50" charset="-128"/>
                <a:ea typeface="Meiryo UI" panose="020B0604030504040204" pitchFamily="50" charset="-128"/>
                <a:cs typeface="+mj-cs"/>
              </a:defRPr>
            </a:lvl1pPr>
          </a:lstStyle>
          <a:p>
            <a:r>
              <a:rPr lang="ja-JP" altLang="en-US" sz="4000" dirty="0"/>
              <a:t>研究背景</a:t>
            </a:r>
          </a:p>
        </p:txBody>
      </p:sp>
      <p:pic>
        <p:nvPicPr>
          <p:cNvPr id="5" name="図プレースホルダー 4" descr="さまざまな人々がノート PC を操作しているテーブル">
            <a:extLst>
              <a:ext uri="{FF2B5EF4-FFF2-40B4-BE49-F238E27FC236}">
                <a16:creationId xmlns:a16="http://schemas.microsoft.com/office/drawing/2014/main" id="{A9173988-A822-412E-9A8A-73875B3AFF56}"/>
              </a:ext>
            </a:extLst>
          </p:cNvPr>
          <p:cNvPicPr>
            <a:picLocks noChangeAspect="1"/>
          </p:cNvPicPr>
          <p:nvPr/>
        </p:nvPicPr>
        <p:blipFill rotWithShape="1">
          <a:blip r:embed="rId2" cstate="email">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rcRect l="23617" r="23617"/>
          <a:stretch/>
        </p:blipFill>
        <p:spPr>
          <a:xfrm>
            <a:off x="0" y="0"/>
            <a:ext cx="5416550" cy="6846932"/>
          </a:xfrm>
          <a:prstGeom prst="rect">
            <a:avLst/>
          </a:prstGeom>
          <a:noFill/>
        </p:spPr>
      </p:pic>
      <p:sp>
        <p:nvSpPr>
          <p:cNvPr id="6" name="コンテンツ プレースホルダー 8">
            <a:extLst>
              <a:ext uri="{FF2B5EF4-FFF2-40B4-BE49-F238E27FC236}">
                <a16:creationId xmlns:a16="http://schemas.microsoft.com/office/drawing/2014/main" id="{D0C42AE8-046C-940B-EACC-6BCE11B8CC42}"/>
              </a:ext>
            </a:extLst>
          </p:cNvPr>
          <p:cNvSpPr txBox="1">
            <a:spLocks/>
          </p:cNvSpPr>
          <p:nvPr/>
        </p:nvSpPr>
        <p:spPr>
          <a:xfrm>
            <a:off x="6095998" y="1250460"/>
            <a:ext cx="5692667" cy="3936395"/>
          </a:xfrm>
          <a:prstGeom prst="rect">
            <a:avLst/>
          </a:prstGeom>
        </p:spPr>
        <p:txBody>
          <a:bodyPr rtlCol="0">
            <a:no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kumimoji="1" sz="1900" kern="1200">
                <a:solidFill>
                  <a:schemeClr val="tx1">
                    <a:lumMod val="75000"/>
                    <a:lumOff val="25000"/>
                  </a:schemeClr>
                </a:solidFill>
                <a:latin typeface="Meiryo UI" panose="020B0604030504040204" pitchFamily="50" charset="-128"/>
                <a:ea typeface="Meiryo UI" panose="020B0604030504040204" pitchFamily="50" charset="-128"/>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kumimoji="1" sz="1700" kern="1200">
                <a:solidFill>
                  <a:schemeClr val="tx1">
                    <a:lumMod val="75000"/>
                    <a:lumOff val="25000"/>
                  </a:schemeClr>
                </a:solidFill>
                <a:latin typeface="Meiryo UI" panose="020B0604030504040204" pitchFamily="50" charset="-128"/>
                <a:ea typeface="Meiryo UI" panose="020B0604030504040204" pitchFamily="50" charset="-128"/>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9pPr>
          </a:lstStyle>
          <a:p>
            <a:pPr marL="0" indent="0">
              <a:lnSpc>
                <a:spcPct val="100000"/>
              </a:lnSpc>
              <a:buFont typeface="Calibri" panose="020F0502020204030204" pitchFamily="34" charset="0"/>
              <a:buNone/>
            </a:pPr>
            <a:r>
              <a:rPr lang="ja-JP" altLang="en-US" sz="2200" dirty="0">
                <a:solidFill>
                  <a:schemeClr val="tx1">
                    <a:lumMod val="85000"/>
                    <a:lumOff val="15000"/>
                  </a:schemeClr>
                </a:solidFill>
                <a:cs typeface="Biome Light" panose="020B0303030204020804" pitchFamily="34" charset="0"/>
              </a:rPr>
              <a:t>感情認識は </a:t>
            </a:r>
            <a:r>
              <a:rPr lang="en-US" altLang="ja-JP" sz="2200" dirty="0">
                <a:solidFill>
                  <a:schemeClr val="tx1">
                    <a:lumMod val="85000"/>
                    <a:lumOff val="15000"/>
                  </a:schemeClr>
                </a:solidFill>
                <a:cs typeface="Biome Light" panose="020B0303030204020804" pitchFamily="34" charset="0"/>
              </a:rPr>
              <a:t>NLP </a:t>
            </a:r>
            <a:r>
              <a:rPr lang="ja-JP" altLang="en-US" sz="2200" dirty="0">
                <a:solidFill>
                  <a:schemeClr val="tx1">
                    <a:lumMod val="85000"/>
                    <a:lumOff val="15000"/>
                  </a:schemeClr>
                </a:solidFill>
                <a:cs typeface="Biome Light" panose="020B0303030204020804" pitchFamily="34" charset="0"/>
              </a:rPr>
              <a:t>の主な研究課題であり，テキストをより正確に理解し，意図を把握するのに重要な情報を提供する．</a:t>
            </a:r>
            <a:endParaRPr lang="en-US" altLang="ja-JP" sz="2200" dirty="0">
              <a:solidFill>
                <a:schemeClr val="tx1">
                  <a:lumMod val="85000"/>
                  <a:lumOff val="15000"/>
                </a:schemeClr>
              </a:solidFill>
              <a:cs typeface="Biome Light" panose="020B0303030204020804" pitchFamily="34" charset="0"/>
            </a:endParaRPr>
          </a:p>
          <a:p>
            <a:pPr marL="0" indent="0">
              <a:lnSpc>
                <a:spcPct val="100000"/>
              </a:lnSpc>
              <a:buFont typeface="Calibri" panose="020F0502020204030204" pitchFamily="34" charset="0"/>
              <a:buNone/>
            </a:pPr>
            <a:r>
              <a:rPr lang="ja-JP" altLang="en-US" sz="2200" dirty="0">
                <a:solidFill>
                  <a:schemeClr val="tx1">
                    <a:lumMod val="85000"/>
                    <a:lumOff val="15000"/>
                  </a:schemeClr>
                </a:solidFill>
                <a:cs typeface="Biome Light" panose="020B0303030204020804" pitchFamily="34" charset="0"/>
              </a:rPr>
              <a:t>本研究では，感情を反映したチャットボットの構築，感情分類などのために，感情モデル</a:t>
            </a:r>
            <a:r>
              <a:rPr lang="en-US" altLang="ja-JP" sz="2200" dirty="0">
                <a:solidFill>
                  <a:schemeClr val="tx1">
                    <a:lumMod val="85000"/>
                    <a:lumOff val="15000"/>
                  </a:schemeClr>
                </a:solidFill>
                <a:cs typeface="Biome Light" panose="020B0303030204020804" pitchFamily="34" charset="0"/>
              </a:rPr>
              <a:t>VAD[1]</a:t>
            </a:r>
            <a:r>
              <a:rPr lang="ja-JP" altLang="en-US" sz="2200" dirty="0">
                <a:solidFill>
                  <a:schemeClr val="tx1">
                    <a:lumMod val="85000"/>
                    <a:lumOff val="15000"/>
                  </a:schemeClr>
                </a:solidFill>
                <a:cs typeface="Biome Light" panose="020B0303030204020804" pitchFamily="34" charset="0"/>
              </a:rPr>
              <a:t>に従い，コーパスを評価するモデルを提案する．</a:t>
            </a:r>
            <a:endParaRPr lang="en-US" altLang="ja-JP" sz="2200" dirty="0">
              <a:solidFill>
                <a:schemeClr val="tx1">
                  <a:lumMod val="85000"/>
                  <a:lumOff val="15000"/>
                </a:schemeClr>
              </a:solidFill>
              <a:cs typeface="Biome Light" panose="020B0303030204020804" pitchFamily="34" charset="0"/>
            </a:endParaRPr>
          </a:p>
          <a:p>
            <a:pPr marL="0" indent="0">
              <a:lnSpc>
                <a:spcPct val="100000"/>
              </a:lnSpc>
              <a:buFont typeface="Calibri" panose="020F0502020204030204" pitchFamily="34" charset="0"/>
              <a:buNone/>
            </a:pPr>
            <a:r>
              <a:rPr lang="ja-JP" altLang="en-US" sz="2200" dirty="0">
                <a:solidFill>
                  <a:schemeClr val="tx1">
                    <a:lumMod val="85000"/>
                    <a:lumOff val="15000"/>
                  </a:schemeClr>
                </a:solidFill>
                <a:cs typeface="Biome Light" panose="020B0303030204020804" pitchFamily="34" charset="0"/>
              </a:rPr>
              <a:t>心理学と自然言語処理（</a:t>
            </a:r>
            <a:r>
              <a:rPr lang="en-US" altLang="ja-JP" sz="2200" dirty="0">
                <a:solidFill>
                  <a:schemeClr val="tx1">
                    <a:lumMod val="85000"/>
                    <a:lumOff val="15000"/>
                  </a:schemeClr>
                </a:solidFill>
                <a:cs typeface="Biome Light" panose="020B0303030204020804" pitchFamily="34" charset="0"/>
              </a:rPr>
              <a:t>NLP</a:t>
            </a:r>
            <a:r>
              <a:rPr lang="ja-JP" altLang="en-US" sz="2200" dirty="0">
                <a:solidFill>
                  <a:schemeClr val="tx1">
                    <a:lumMod val="85000"/>
                    <a:lumOff val="15000"/>
                  </a:schemeClr>
                </a:solidFill>
                <a:cs typeface="Biome Light" panose="020B0303030204020804" pitchFamily="34" charset="0"/>
              </a:rPr>
              <a:t>）の主要な理論に焦点を当てて作られた </a:t>
            </a:r>
            <a:r>
              <a:rPr lang="en-US" altLang="ja-JP" sz="2200" dirty="0">
                <a:solidFill>
                  <a:schemeClr val="tx1">
                    <a:lumMod val="85000"/>
                    <a:lumOff val="15000"/>
                  </a:schemeClr>
                </a:solidFill>
                <a:cs typeface="Biome Light" panose="020B0303030204020804" pitchFamily="34" charset="0"/>
              </a:rPr>
              <a:t>VAD </a:t>
            </a:r>
            <a:r>
              <a:rPr lang="ja-JP" altLang="en-US" sz="2200" dirty="0">
                <a:solidFill>
                  <a:schemeClr val="tx1">
                    <a:lumMod val="85000"/>
                    <a:lumOff val="15000"/>
                  </a:schemeClr>
                </a:solidFill>
                <a:cs typeface="Biome Light" panose="020B0303030204020804" pitchFamily="34" charset="0"/>
              </a:rPr>
              <a:t>モデル</a:t>
            </a:r>
            <a:r>
              <a:rPr lang="en-US" altLang="ja-JP" sz="2200" dirty="0">
                <a:solidFill>
                  <a:schemeClr val="tx1">
                    <a:lumMod val="85000"/>
                    <a:lumOff val="15000"/>
                  </a:schemeClr>
                </a:solidFill>
                <a:cs typeface="Biome Light" panose="020B0303030204020804" pitchFamily="34" charset="0"/>
              </a:rPr>
              <a:t>[1]</a:t>
            </a:r>
            <a:r>
              <a:rPr lang="ja-JP" altLang="en-US" sz="2200" dirty="0">
                <a:solidFill>
                  <a:schemeClr val="tx1">
                    <a:lumMod val="85000"/>
                    <a:lumOff val="15000"/>
                  </a:schemeClr>
                </a:solidFill>
                <a:cs typeface="Biome Light" panose="020B0303030204020804" pitchFamily="34" charset="0"/>
              </a:rPr>
              <a:t> に基づき作成されたデータセット </a:t>
            </a:r>
            <a:r>
              <a:rPr lang="en-US" altLang="ja-JP" sz="2200" dirty="0" err="1">
                <a:solidFill>
                  <a:schemeClr val="tx1">
                    <a:lumMod val="85000"/>
                    <a:lumOff val="15000"/>
                  </a:schemeClr>
                </a:solidFill>
                <a:cs typeface="Biome Light" panose="020B0303030204020804" pitchFamily="34" charset="0"/>
              </a:rPr>
              <a:t>EmoBank</a:t>
            </a:r>
            <a:r>
              <a:rPr lang="en-US" altLang="ja-JP" sz="2200" dirty="0">
                <a:solidFill>
                  <a:schemeClr val="tx1">
                    <a:lumMod val="85000"/>
                    <a:lumOff val="15000"/>
                  </a:schemeClr>
                </a:solidFill>
                <a:cs typeface="Biome Light" panose="020B0303030204020804" pitchFamily="34" charset="0"/>
              </a:rPr>
              <a:t>[2]</a:t>
            </a:r>
            <a:r>
              <a:rPr lang="ja-JP" altLang="en-US" sz="2200" dirty="0">
                <a:solidFill>
                  <a:schemeClr val="tx1">
                    <a:lumMod val="85000"/>
                    <a:lumOff val="15000"/>
                  </a:schemeClr>
                </a:solidFill>
                <a:cs typeface="Biome Light" panose="020B0303030204020804" pitchFamily="34" charset="0"/>
              </a:rPr>
              <a:t>と</a:t>
            </a:r>
            <a:r>
              <a:rPr lang="en-US" altLang="ja-JP" sz="2200" dirty="0">
                <a:solidFill>
                  <a:schemeClr val="tx1">
                    <a:lumMod val="85000"/>
                    <a:lumOff val="15000"/>
                  </a:schemeClr>
                </a:solidFill>
                <a:cs typeface="Biome Light" panose="020B0303030204020804" pitchFamily="34" charset="0"/>
              </a:rPr>
              <a:t>VAD</a:t>
            </a:r>
            <a:r>
              <a:rPr lang="ja-JP" altLang="en-US" sz="2200" dirty="0">
                <a:solidFill>
                  <a:schemeClr val="tx1">
                    <a:lumMod val="85000"/>
                    <a:lumOff val="15000"/>
                  </a:schemeClr>
                </a:solidFill>
                <a:cs typeface="Biome Light" panose="020B0303030204020804" pitchFamily="34" charset="0"/>
              </a:rPr>
              <a:t>の間の相関関係を報告した研究</a:t>
            </a:r>
            <a:r>
              <a:rPr lang="en-US" altLang="ja-JP" sz="2200" dirty="0">
                <a:solidFill>
                  <a:schemeClr val="tx1">
                    <a:lumMod val="85000"/>
                    <a:lumOff val="15000"/>
                  </a:schemeClr>
                </a:solidFill>
                <a:cs typeface="Biome Light" panose="020B0303030204020804" pitchFamily="34" charset="0"/>
              </a:rPr>
              <a:t>[3]</a:t>
            </a:r>
            <a:r>
              <a:rPr lang="ja-JP" altLang="en-US" sz="2200" dirty="0">
                <a:solidFill>
                  <a:schemeClr val="tx1">
                    <a:lumMod val="85000"/>
                    <a:lumOff val="15000"/>
                  </a:schemeClr>
                </a:solidFill>
                <a:cs typeface="Biome Light" panose="020B0303030204020804" pitchFamily="34" charset="0"/>
              </a:rPr>
              <a:t>を紹介する．</a:t>
            </a:r>
            <a:endParaRPr lang="en-US" altLang="ja-JP" sz="2200" dirty="0">
              <a:solidFill>
                <a:schemeClr val="tx1">
                  <a:lumMod val="85000"/>
                  <a:lumOff val="15000"/>
                </a:schemeClr>
              </a:solidFill>
              <a:cs typeface="Biome Light" panose="020B0303030204020804" pitchFamily="34" charset="0"/>
            </a:endParaRPr>
          </a:p>
        </p:txBody>
      </p:sp>
      <p:sp>
        <p:nvSpPr>
          <p:cNvPr id="7" name="スライド番号プレースホルダー 3">
            <a:extLst>
              <a:ext uri="{FF2B5EF4-FFF2-40B4-BE49-F238E27FC236}">
                <a16:creationId xmlns:a16="http://schemas.microsoft.com/office/drawing/2014/main" id="{03556898-B95B-7120-C1AF-CE3494F3863D}"/>
              </a:ext>
            </a:extLst>
          </p:cNvPr>
          <p:cNvSpPr txBox="1">
            <a:spLocks/>
          </p:cNvSpPr>
          <p:nvPr/>
        </p:nvSpPr>
        <p:spPr>
          <a:xfrm>
            <a:off x="11549269" y="6468303"/>
            <a:ext cx="443948" cy="365125"/>
          </a:xfrm>
          <a:prstGeom prst="rect">
            <a:avLst/>
          </a:prstGeom>
        </p:spPr>
        <p:txBody>
          <a:bodyPr rtlCol="0"/>
          <a:lstStyle>
            <a:defPPr rtl="0">
              <a:defRPr lang="ja-jp"/>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C2E478F-E849-4A8C-AF1F-CBCC78A7CBFA}" type="slidenum">
              <a:rPr lang="en-US" altLang="ja-JP" smtClean="0"/>
              <a:pPr/>
              <a:t>3</a:t>
            </a:fld>
            <a:endParaRPr lang="ja-JP" altLang="en-US"/>
          </a:p>
        </p:txBody>
      </p:sp>
      <p:sp>
        <p:nvSpPr>
          <p:cNvPr id="8" name="テキスト ボックス 7">
            <a:extLst>
              <a:ext uri="{FF2B5EF4-FFF2-40B4-BE49-F238E27FC236}">
                <a16:creationId xmlns:a16="http://schemas.microsoft.com/office/drawing/2014/main" id="{A1949688-790C-BB45-4DB3-6AF5FD4C701C}"/>
              </a:ext>
            </a:extLst>
          </p:cNvPr>
          <p:cNvSpPr txBox="1"/>
          <p:nvPr/>
        </p:nvSpPr>
        <p:spPr>
          <a:xfrm>
            <a:off x="6095999" y="5723518"/>
            <a:ext cx="6096002" cy="1200329"/>
          </a:xfrm>
          <a:prstGeom prst="rect">
            <a:avLst/>
          </a:prstGeom>
          <a:noFill/>
        </p:spPr>
        <p:txBody>
          <a:bodyPr wrap="square" rtlCol="0">
            <a:spAutoFit/>
          </a:bodyPr>
          <a:lstStyle/>
          <a:p>
            <a:r>
              <a:rPr kumimoji="1" lang="en-US" altLang="ja-JP" sz="800" dirty="0">
                <a:solidFill>
                  <a:schemeClr val="tx1">
                    <a:lumMod val="85000"/>
                    <a:lumOff val="15000"/>
                  </a:schemeClr>
                </a:solidFill>
                <a:latin typeface="Noto Sans CJK KR Regular" panose="020B0500000000000000" pitchFamily="34" charset="-128"/>
                <a:ea typeface="Noto Sans CJK KR Regular" panose="020B0500000000000000" pitchFamily="34" charset="-128"/>
              </a:rPr>
              <a:t>[1] Margaret M. Bradley and Peter J. Lang. Affective norms for </a:t>
            </a:r>
            <a:r>
              <a:rPr kumimoji="1" lang="en-US" altLang="ja-JP" sz="800" dirty="0" err="1">
                <a:solidFill>
                  <a:schemeClr val="tx1">
                    <a:lumMod val="85000"/>
                    <a:lumOff val="15000"/>
                  </a:schemeClr>
                </a:solidFill>
                <a:latin typeface="Noto Sans CJK KR Regular" panose="020B0500000000000000" pitchFamily="34" charset="-128"/>
                <a:ea typeface="Noto Sans CJK KR Regular" panose="020B0500000000000000" pitchFamily="34" charset="-128"/>
              </a:rPr>
              <a:t>english</a:t>
            </a:r>
            <a:r>
              <a:rPr kumimoji="1" lang="en-US" altLang="ja-JP" sz="800" dirty="0">
                <a:solidFill>
                  <a:schemeClr val="tx1">
                    <a:lumMod val="85000"/>
                    <a:lumOff val="15000"/>
                  </a:schemeClr>
                </a:solidFill>
                <a:latin typeface="Noto Sans CJK KR Regular" panose="020B0500000000000000" pitchFamily="34" charset="-128"/>
                <a:ea typeface="Noto Sans CJK KR Regular" panose="020B0500000000000000" pitchFamily="34" charset="-128"/>
              </a:rPr>
              <a:t> words (anew): Instruction manual and affective ratings. In Technical Report C-1. The Center for Research in Psychophysiology, University of Florida., 1999</a:t>
            </a:r>
            <a:endParaRPr kumimoji="1" lang="en-US" altLang="ja-JP" sz="800" dirty="0">
              <a:solidFill>
                <a:schemeClr val="bg1"/>
              </a:solidFill>
              <a:latin typeface="Noto Sans CJK KR Regular" panose="020B0500000000000000" pitchFamily="34" charset="-128"/>
              <a:ea typeface="Noto Sans CJK KR Regular" panose="020B0500000000000000" pitchFamily="34" charset="-128"/>
            </a:endParaRPr>
          </a:p>
          <a:p>
            <a:r>
              <a:rPr kumimoji="1" lang="en-US" altLang="ja-JP" sz="800" dirty="0">
                <a:latin typeface="Noto Sans CJK KR Regular" panose="020B0500000000000000" pitchFamily="34" charset="-128"/>
                <a:ea typeface="Noto Sans CJK KR Regular" panose="020B0500000000000000" pitchFamily="34" charset="-128"/>
              </a:rPr>
              <a:t>[2] Sven </a:t>
            </a:r>
            <a:r>
              <a:rPr kumimoji="1" lang="en-US" altLang="ja-JP" sz="800" dirty="0" err="1">
                <a:latin typeface="Noto Sans CJK KR Regular" panose="020B0500000000000000" pitchFamily="34" charset="-128"/>
                <a:ea typeface="Noto Sans CJK KR Regular" panose="020B0500000000000000" pitchFamily="34" charset="-128"/>
              </a:rPr>
              <a:t>Buechel</a:t>
            </a:r>
            <a:r>
              <a:rPr kumimoji="1" lang="en-US" altLang="ja-JP" sz="800" dirty="0">
                <a:latin typeface="Noto Sans CJK KR Regular" panose="020B0500000000000000" pitchFamily="34" charset="-128"/>
                <a:ea typeface="Noto Sans CJK KR Regular" panose="020B0500000000000000" pitchFamily="34" charset="-128"/>
              </a:rPr>
              <a:t> and Udo Hahn. </a:t>
            </a:r>
            <a:r>
              <a:rPr kumimoji="1" lang="en-US" altLang="ja-JP" sz="800" dirty="0" err="1">
                <a:latin typeface="Noto Sans CJK KR Regular" panose="020B0500000000000000" pitchFamily="34" charset="-128"/>
                <a:ea typeface="Noto Sans CJK KR Regular" panose="020B0500000000000000" pitchFamily="34" charset="-128"/>
              </a:rPr>
              <a:t>EmoBank</a:t>
            </a:r>
            <a:r>
              <a:rPr kumimoji="1" lang="en-US" altLang="ja-JP" sz="800" dirty="0">
                <a:latin typeface="Noto Sans CJK KR Regular" panose="020B0500000000000000" pitchFamily="34" charset="-128"/>
                <a:ea typeface="Noto Sans CJK KR Regular" panose="020B0500000000000000" pitchFamily="34" charset="-128"/>
              </a:rPr>
              <a:t>: Studying the impact of annotation perspective and representation format on dimensional emotion analysis. In Proceedings of the 15th Conference of the European Chapter of the Association for Computational Linguistics: Volume 2, Short Papers, pages 578–585, Valencia, Spain, April 2017. Association for </a:t>
            </a:r>
            <a:r>
              <a:rPr kumimoji="1" lang="en-US" altLang="ja-JP" sz="800" dirty="0">
                <a:solidFill>
                  <a:schemeClr val="bg1"/>
                </a:solidFill>
                <a:latin typeface="Noto Sans CJK KR Regular" panose="020B0500000000000000" pitchFamily="34" charset="-128"/>
                <a:ea typeface="Noto Sans CJK KR Regular" panose="020B0500000000000000" pitchFamily="34" charset="-128"/>
              </a:rPr>
              <a:t>Computational Linguistics.</a:t>
            </a:r>
          </a:p>
          <a:p>
            <a:r>
              <a:rPr kumimoji="1" lang="en-US" altLang="ja-JP" sz="800" dirty="0">
                <a:solidFill>
                  <a:schemeClr val="bg1"/>
                </a:solidFill>
                <a:latin typeface="Noto Sans CJK KR Regular" panose="020B0500000000000000" pitchFamily="34" charset="-128"/>
                <a:ea typeface="Noto Sans CJK KR Regular" panose="020B0500000000000000" pitchFamily="34" charset="-128"/>
              </a:rPr>
              <a:t>[3] Agnes Moors, Jan De </a:t>
            </a:r>
            <a:r>
              <a:rPr kumimoji="1" lang="en-US" altLang="ja-JP" sz="800" dirty="0" err="1">
                <a:solidFill>
                  <a:schemeClr val="bg1"/>
                </a:solidFill>
                <a:latin typeface="Noto Sans CJK KR Regular" panose="020B0500000000000000" pitchFamily="34" charset="-128"/>
                <a:ea typeface="Noto Sans CJK KR Regular" panose="020B0500000000000000" pitchFamily="34" charset="-128"/>
              </a:rPr>
              <a:t>Houwer</a:t>
            </a:r>
            <a:r>
              <a:rPr kumimoji="1" lang="en-US" altLang="ja-JP" sz="800" dirty="0">
                <a:solidFill>
                  <a:schemeClr val="bg1"/>
                </a:solidFill>
                <a:latin typeface="Noto Sans CJK KR Regular" panose="020B0500000000000000" pitchFamily="34" charset="-128"/>
                <a:ea typeface="Noto Sans CJK KR Regular" panose="020B0500000000000000" pitchFamily="34" charset="-128"/>
              </a:rPr>
              <a:t>, Dirk Hermans, Sabine </a:t>
            </a:r>
            <a:r>
              <a:rPr kumimoji="1" lang="en-US" altLang="ja-JP" sz="800" dirty="0" err="1">
                <a:solidFill>
                  <a:schemeClr val="bg1"/>
                </a:solidFill>
                <a:latin typeface="Noto Sans CJK KR Regular" panose="020B0500000000000000" pitchFamily="34" charset="-128"/>
                <a:ea typeface="Noto Sans CJK KR Regular" panose="020B0500000000000000" pitchFamily="34" charset="-128"/>
              </a:rPr>
              <a:t>Wanmaker</a:t>
            </a:r>
            <a:r>
              <a:rPr kumimoji="1" lang="en-US" altLang="ja-JP" sz="800" dirty="0">
                <a:solidFill>
                  <a:schemeClr val="bg1"/>
                </a:solidFill>
                <a:latin typeface="Noto Sans CJK KR Regular" panose="020B0500000000000000" pitchFamily="34" charset="-128"/>
                <a:ea typeface="Noto Sans CJK KR Regular" panose="020B0500000000000000" pitchFamily="34" charset="-128"/>
              </a:rPr>
              <a:t>, Kevin van </a:t>
            </a:r>
            <a:r>
              <a:rPr kumimoji="1" lang="en-US" altLang="ja-JP" sz="800" dirty="0" err="1">
                <a:solidFill>
                  <a:schemeClr val="bg1"/>
                </a:solidFill>
                <a:latin typeface="Noto Sans CJK KR Regular" panose="020B0500000000000000" pitchFamily="34" charset="-128"/>
                <a:ea typeface="Noto Sans CJK KR Regular" panose="020B0500000000000000" pitchFamily="34" charset="-128"/>
              </a:rPr>
              <a:t>Schie</a:t>
            </a:r>
            <a:r>
              <a:rPr kumimoji="1" lang="en-US" altLang="ja-JP" sz="800" dirty="0">
                <a:solidFill>
                  <a:schemeClr val="bg1"/>
                </a:solidFill>
                <a:latin typeface="Noto Sans CJK KR Regular" panose="020B0500000000000000" pitchFamily="34" charset="-128"/>
                <a:ea typeface="Noto Sans CJK KR Regular" panose="020B0500000000000000" pitchFamily="34" charset="-128"/>
              </a:rPr>
              <a:t>, Anne-Laura</a:t>
            </a:r>
          </a:p>
          <a:p>
            <a:r>
              <a:rPr kumimoji="1" lang="en-US" altLang="ja-JP" sz="800" dirty="0" err="1">
                <a:solidFill>
                  <a:schemeClr val="bg1"/>
                </a:solidFill>
                <a:latin typeface="Noto Sans CJK KR Regular" panose="020B0500000000000000" pitchFamily="34" charset="-128"/>
                <a:ea typeface="Noto Sans CJK KR Regular" panose="020B0500000000000000" pitchFamily="34" charset="-128"/>
              </a:rPr>
              <a:t>Harmelen</a:t>
            </a:r>
            <a:r>
              <a:rPr kumimoji="1" lang="en-US" altLang="ja-JP" sz="800" dirty="0">
                <a:solidFill>
                  <a:schemeClr val="bg1"/>
                </a:solidFill>
                <a:latin typeface="Noto Sans CJK KR Regular" panose="020B0500000000000000" pitchFamily="34" charset="-128"/>
                <a:ea typeface="Noto Sans CJK KR Regular" panose="020B0500000000000000" pitchFamily="34" charset="-128"/>
              </a:rPr>
              <a:t>, Maarten De </a:t>
            </a:r>
            <a:r>
              <a:rPr kumimoji="1" lang="en-US" altLang="ja-JP" sz="800" dirty="0" err="1">
                <a:solidFill>
                  <a:schemeClr val="bg1"/>
                </a:solidFill>
                <a:latin typeface="Noto Sans CJK KR Regular" panose="020B0500000000000000" pitchFamily="34" charset="-128"/>
                <a:ea typeface="Noto Sans CJK KR Regular" panose="020B0500000000000000" pitchFamily="34" charset="-128"/>
              </a:rPr>
              <a:t>Schryver</a:t>
            </a:r>
            <a:r>
              <a:rPr kumimoji="1" lang="en-US" altLang="ja-JP" sz="800" dirty="0">
                <a:solidFill>
                  <a:schemeClr val="bg1"/>
                </a:solidFill>
                <a:latin typeface="Noto Sans CJK KR Regular" panose="020B0500000000000000" pitchFamily="34" charset="-128"/>
                <a:ea typeface="Noto Sans CJK KR Regular" panose="020B0500000000000000" pitchFamily="34" charset="-128"/>
              </a:rPr>
              <a:t>, Jeffrey Winne, and Marc </a:t>
            </a:r>
            <a:r>
              <a:rPr kumimoji="1" lang="en-US" altLang="ja-JP" sz="800" dirty="0" err="1">
                <a:solidFill>
                  <a:schemeClr val="bg1"/>
                </a:solidFill>
                <a:latin typeface="Noto Sans CJK KR Regular" panose="020B0500000000000000" pitchFamily="34" charset="-128"/>
                <a:ea typeface="Noto Sans CJK KR Regular" panose="020B0500000000000000" pitchFamily="34" charset="-128"/>
              </a:rPr>
              <a:t>Brysbaert</a:t>
            </a:r>
            <a:r>
              <a:rPr kumimoji="1" lang="en-US" altLang="ja-JP" sz="800" dirty="0">
                <a:solidFill>
                  <a:schemeClr val="bg1"/>
                </a:solidFill>
                <a:latin typeface="Noto Sans CJK KR Regular" panose="020B0500000000000000" pitchFamily="34" charset="-128"/>
                <a:ea typeface="Noto Sans CJK KR Regular" panose="020B0500000000000000" pitchFamily="34" charset="-128"/>
              </a:rPr>
              <a:t>. Norms of valence, arousal,</a:t>
            </a:r>
          </a:p>
          <a:p>
            <a:r>
              <a:rPr kumimoji="1" lang="en-US" altLang="ja-JP" sz="800" dirty="0">
                <a:solidFill>
                  <a:schemeClr val="bg1"/>
                </a:solidFill>
                <a:latin typeface="Noto Sans CJK KR Regular" panose="020B0500000000000000" pitchFamily="34" charset="-128"/>
                <a:ea typeface="Noto Sans CJK KR Regular" panose="020B0500000000000000" pitchFamily="34" charset="-128"/>
              </a:rPr>
              <a:t>dominance, and age of acquisition for 4,300 </a:t>
            </a:r>
            <a:r>
              <a:rPr kumimoji="1" lang="en-US" altLang="ja-JP" sz="800" dirty="0" err="1">
                <a:solidFill>
                  <a:schemeClr val="bg1"/>
                </a:solidFill>
                <a:latin typeface="Noto Sans CJK KR Regular" panose="020B0500000000000000" pitchFamily="34" charset="-128"/>
                <a:ea typeface="Noto Sans CJK KR Regular" panose="020B0500000000000000" pitchFamily="34" charset="-128"/>
              </a:rPr>
              <a:t>dutch</a:t>
            </a:r>
            <a:r>
              <a:rPr kumimoji="1" lang="en-US" altLang="ja-JP" sz="800" dirty="0">
                <a:solidFill>
                  <a:schemeClr val="bg1"/>
                </a:solidFill>
                <a:latin typeface="Noto Sans CJK KR Regular" panose="020B0500000000000000" pitchFamily="34" charset="-128"/>
                <a:ea typeface="Noto Sans CJK KR Regular" panose="020B0500000000000000" pitchFamily="34" charset="-128"/>
              </a:rPr>
              <a:t> words. Behavior research methods, 09 2012.</a:t>
            </a:r>
            <a:endParaRPr kumimoji="1" lang="ja-JP" altLang="en-US" sz="800" dirty="0">
              <a:solidFill>
                <a:schemeClr val="bg1"/>
              </a:solidFill>
              <a:latin typeface="Noto Sans CJK KR Regular" panose="020B0500000000000000" pitchFamily="34" charset="-128"/>
              <a:ea typeface="Noto Sans CJK KR Regular" panose="020B0500000000000000" pitchFamily="34" charset="-128"/>
            </a:endParaRPr>
          </a:p>
        </p:txBody>
      </p:sp>
      <p:grpSp>
        <p:nvGrpSpPr>
          <p:cNvPr id="9" name="グループ化 8">
            <a:extLst>
              <a:ext uri="{FF2B5EF4-FFF2-40B4-BE49-F238E27FC236}">
                <a16:creationId xmlns:a16="http://schemas.microsoft.com/office/drawing/2014/main" id="{976D4764-2345-5858-31A3-543691508121}"/>
              </a:ext>
            </a:extLst>
          </p:cNvPr>
          <p:cNvGrpSpPr/>
          <p:nvPr/>
        </p:nvGrpSpPr>
        <p:grpSpPr>
          <a:xfrm>
            <a:off x="-36720" y="-6516"/>
            <a:ext cx="5453270" cy="6890995"/>
            <a:chOff x="-36720" y="-6516"/>
            <a:chExt cx="5453270" cy="6890995"/>
          </a:xfrm>
        </p:grpSpPr>
        <p:pic>
          <p:nvPicPr>
            <p:cNvPr id="10" name="図 9" descr="人, 女性, テーブル, 男 が含まれている画像&#10;&#10;自動的に生成された説明">
              <a:extLst>
                <a:ext uri="{FF2B5EF4-FFF2-40B4-BE49-F238E27FC236}">
                  <a16:creationId xmlns:a16="http://schemas.microsoft.com/office/drawing/2014/main" id="{BC09C0FC-2DBD-2B33-BD02-F07CED41C30A}"/>
                </a:ext>
              </a:extLst>
            </p:cNvPr>
            <p:cNvPicPr>
              <a:picLocks noChangeAspect="1"/>
            </p:cNvPicPr>
            <p:nvPr/>
          </p:nvPicPr>
          <p:blipFill rotWithShape="1">
            <a:blip r:embed="rId4"/>
            <a:srcRect l="7196" r="45450"/>
            <a:stretch/>
          </p:blipFill>
          <p:spPr>
            <a:xfrm>
              <a:off x="0" y="-6516"/>
              <a:ext cx="5416550" cy="6863275"/>
            </a:xfrm>
            <a:prstGeom prst="rect">
              <a:avLst/>
            </a:prstGeom>
          </p:spPr>
        </p:pic>
        <p:sp>
          <p:nvSpPr>
            <p:cNvPr id="11" name="テキスト ボックス 10">
              <a:extLst>
                <a:ext uri="{FF2B5EF4-FFF2-40B4-BE49-F238E27FC236}">
                  <a16:creationId xmlns:a16="http://schemas.microsoft.com/office/drawing/2014/main" id="{FE751894-0AFC-2797-BEE2-5E743C3E74A0}"/>
                </a:ext>
              </a:extLst>
            </p:cNvPr>
            <p:cNvSpPr txBox="1"/>
            <p:nvPr/>
          </p:nvSpPr>
          <p:spPr>
            <a:xfrm>
              <a:off x="-36720" y="6622869"/>
              <a:ext cx="1397726" cy="261610"/>
            </a:xfrm>
            <a:prstGeom prst="rect">
              <a:avLst/>
            </a:prstGeom>
            <a:noFill/>
          </p:spPr>
          <p:txBody>
            <a:bodyPr wrap="square" rtlCol="0">
              <a:spAutoFit/>
            </a:bodyPr>
            <a:lstStyle/>
            <a:p>
              <a:r>
                <a:rPr lang="en-US" altLang="ja-JP" sz="1100" b="0" i="0" dirty="0" err="1">
                  <a:solidFill>
                    <a:schemeClr val="bg1"/>
                  </a:solidFill>
                  <a:effectLst/>
                  <a:latin typeface="Open Sans" panose="020B0606030504020204" pitchFamily="34" charset="0"/>
                </a:rPr>
                <a:t>Blutgruppe</a:t>
              </a:r>
              <a:endParaRPr kumimoji="1" lang="ja-JP" altLang="en-US" sz="1100" dirty="0">
                <a:solidFill>
                  <a:schemeClr val="bg1"/>
                </a:solidFill>
              </a:endParaRPr>
            </a:p>
          </p:txBody>
        </p:sp>
      </p:grpSp>
    </p:spTree>
    <p:extLst>
      <p:ext uri="{BB962C8B-B14F-4D97-AF65-F5344CB8AC3E}">
        <p14:creationId xmlns:p14="http://schemas.microsoft.com/office/powerpoint/2010/main" val="191186179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8FB58FA-8415-9C58-AC14-625F19136C8D}"/>
              </a:ext>
            </a:extLst>
          </p:cNvPr>
          <p:cNvSpPr>
            <a:spLocks noGrp="1"/>
          </p:cNvSpPr>
          <p:nvPr>
            <p:ph type="title"/>
          </p:nvPr>
        </p:nvSpPr>
        <p:spPr/>
        <p:txBody>
          <a:bodyPr/>
          <a:lstStyle/>
          <a:p>
            <a:r>
              <a:rPr lang="en-US" altLang="ko-KR" dirty="0"/>
              <a:t>30 Fold cross-validation</a:t>
            </a:r>
            <a:endParaRPr lang="ko-KR" altLang="en-US" dirty="0"/>
          </a:p>
        </p:txBody>
      </p:sp>
      <p:sp>
        <p:nvSpPr>
          <p:cNvPr id="56" name="설명선: 선(테두리 없음) 55">
            <a:extLst>
              <a:ext uri="{FF2B5EF4-FFF2-40B4-BE49-F238E27FC236}">
                <a16:creationId xmlns:a16="http://schemas.microsoft.com/office/drawing/2014/main" id="{8E56B091-E9E4-7A2E-E66F-1A2FCF049682}"/>
              </a:ext>
            </a:extLst>
          </p:cNvPr>
          <p:cNvSpPr/>
          <p:nvPr/>
        </p:nvSpPr>
        <p:spPr>
          <a:xfrm>
            <a:off x="7003228" y="3297929"/>
            <a:ext cx="1577789" cy="258286"/>
          </a:xfrm>
          <a:prstGeom prst="callout1">
            <a:avLst>
              <a:gd name="adj1" fmla="val -102302"/>
              <a:gd name="adj2" fmla="val 149532"/>
              <a:gd name="adj3" fmla="val 4606"/>
              <a:gd name="adj4" fmla="val 50045"/>
            </a:avLst>
          </a:prstGeom>
          <a:pattFill prst="ltUpDiag">
            <a:fgClr>
              <a:sysClr val="window" lastClr="FFFFFF"/>
            </a:fgClr>
            <a:bgClr>
              <a:srgbClr val="ED7D31"/>
            </a:bgClr>
          </a:pattFill>
          <a:ln w="12700" cap="flat" cmpd="sng" algn="ctr">
            <a:solidFill>
              <a:srgbClr val="4472C4">
                <a:shade val="15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ko-KR" sz="1600" b="0" i="0" u="none" strike="noStrike" kern="0" cap="none" spc="0" normalizeH="0" baseline="0" noProof="0" dirty="0">
                <a:ln w="6350">
                  <a:solidFill>
                    <a:srgbClr val="ED7D31">
                      <a:lumMod val="50000"/>
                    </a:srgbClr>
                  </a:solidFill>
                </a:ln>
                <a:solidFill>
                  <a:schemeClr val="tx1">
                    <a:lumMod val="75000"/>
                    <a:lumOff val="25000"/>
                  </a:schemeClr>
                </a:solidFill>
                <a:effectLst/>
                <a:uLnTx/>
                <a:uFillTx/>
                <a:latin typeface="Calibri" panose="020F0502020204030204"/>
                <a:ea typeface="맑은 고딕" panose="020B0503020000020004" pitchFamily="50" charset="-127"/>
                <a:cs typeface="+mn-cs"/>
              </a:rPr>
              <a:t>Validation Data</a:t>
            </a:r>
            <a:endParaRPr kumimoji="0" lang="ko-KR" altLang="en-US" sz="1600" b="0" i="0" u="none" strike="noStrike" kern="0" cap="none" spc="0" normalizeH="0" baseline="0" noProof="0" dirty="0">
              <a:ln w="6350">
                <a:solidFill>
                  <a:srgbClr val="ED7D31">
                    <a:lumMod val="50000"/>
                  </a:srgbClr>
                </a:solidFill>
              </a:ln>
              <a:solidFill>
                <a:schemeClr val="tx1">
                  <a:lumMod val="75000"/>
                  <a:lumOff val="25000"/>
                </a:schemeClr>
              </a:solidFill>
              <a:effectLst/>
              <a:uLnTx/>
              <a:uFillTx/>
              <a:latin typeface="Calibri" panose="020F0502020204030204"/>
              <a:ea typeface="맑은 고딕" panose="020B0503020000020004" pitchFamily="50" charset="-127"/>
              <a:cs typeface="+mn-cs"/>
            </a:endParaRPr>
          </a:p>
        </p:txBody>
      </p:sp>
      <p:sp>
        <p:nvSpPr>
          <p:cNvPr id="57" name="설명선: 선(테두리 없음) 56">
            <a:extLst>
              <a:ext uri="{FF2B5EF4-FFF2-40B4-BE49-F238E27FC236}">
                <a16:creationId xmlns:a16="http://schemas.microsoft.com/office/drawing/2014/main" id="{A8115F88-73E2-1862-81C6-A37CA5E86E6A}"/>
              </a:ext>
            </a:extLst>
          </p:cNvPr>
          <p:cNvSpPr/>
          <p:nvPr/>
        </p:nvSpPr>
        <p:spPr>
          <a:xfrm>
            <a:off x="8676042" y="3297929"/>
            <a:ext cx="1029149" cy="258285"/>
          </a:xfrm>
          <a:prstGeom prst="callout1">
            <a:avLst>
              <a:gd name="adj1" fmla="val 4276"/>
              <a:gd name="adj2" fmla="val 50400"/>
              <a:gd name="adj3" fmla="val -101973"/>
              <a:gd name="adj4" fmla="val 88992"/>
            </a:avLst>
          </a:prstGeom>
          <a:solidFill>
            <a:srgbClr val="4472C4"/>
          </a:solidFill>
          <a:ln w="12700" cap="flat" cmpd="sng" algn="ctr">
            <a:solidFill>
              <a:srgbClr val="4472C4">
                <a:shade val="15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ko-KR"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rPr>
              <a:t>Test Data</a:t>
            </a:r>
            <a:endParaRPr kumimoji="0" lang="ko-KR" altLang="en-US"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endParaRPr>
          </a:p>
        </p:txBody>
      </p:sp>
      <p:sp>
        <p:nvSpPr>
          <p:cNvPr id="58" name="직사각형 57">
            <a:extLst>
              <a:ext uri="{FF2B5EF4-FFF2-40B4-BE49-F238E27FC236}">
                <a16:creationId xmlns:a16="http://schemas.microsoft.com/office/drawing/2014/main" id="{A2EDF8F1-43CB-C524-1576-E400A97F1FE0}"/>
              </a:ext>
            </a:extLst>
          </p:cNvPr>
          <p:cNvSpPr/>
          <p:nvPr/>
        </p:nvSpPr>
        <p:spPr>
          <a:xfrm>
            <a:off x="3516551" y="1972524"/>
            <a:ext cx="6188641" cy="258285"/>
          </a:xfrm>
          <a:prstGeom prst="rect">
            <a:avLst/>
          </a:prstGeom>
          <a:solidFill>
            <a:srgbClr val="A5A5A5"/>
          </a:solidFill>
          <a:ln>
            <a:noFill/>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ko-KR"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rPr>
              <a:t>All Data</a:t>
            </a:r>
            <a:endParaRPr kumimoji="0" lang="ko-KR" altLang="en-US"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endParaRPr>
          </a:p>
        </p:txBody>
      </p:sp>
      <p:sp>
        <p:nvSpPr>
          <p:cNvPr id="59" name="직사각형 58">
            <a:extLst>
              <a:ext uri="{FF2B5EF4-FFF2-40B4-BE49-F238E27FC236}">
                <a16:creationId xmlns:a16="http://schemas.microsoft.com/office/drawing/2014/main" id="{78E325D4-4C8C-8750-7ADB-264FB19E143D}"/>
              </a:ext>
            </a:extLst>
          </p:cNvPr>
          <p:cNvSpPr/>
          <p:nvPr/>
        </p:nvSpPr>
        <p:spPr>
          <a:xfrm>
            <a:off x="3516551" y="2784762"/>
            <a:ext cx="5981885" cy="258285"/>
          </a:xfrm>
          <a:prstGeom prst="rect">
            <a:avLst/>
          </a:prstGeom>
          <a:solidFill>
            <a:srgbClr val="ED7D31"/>
          </a:solidFill>
          <a:ln>
            <a:noFill/>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ko-KR"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rPr>
              <a:t>Training Data</a:t>
            </a:r>
            <a:endParaRPr kumimoji="0" lang="ko-KR" altLang="en-US"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endParaRPr>
          </a:p>
        </p:txBody>
      </p:sp>
      <p:sp>
        <p:nvSpPr>
          <p:cNvPr id="60" name="직사각형 59">
            <a:extLst>
              <a:ext uri="{FF2B5EF4-FFF2-40B4-BE49-F238E27FC236}">
                <a16:creationId xmlns:a16="http://schemas.microsoft.com/office/drawing/2014/main" id="{E0B7DC9C-2D00-4937-F53A-7966909C4A2F}"/>
              </a:ext>
            </a:extLst>
          </p:cNvPr>
          <p:cNvSpPr/>
          <p:nvPr/>
        </p:nvSpPr>
        <p:spPr>
          <a:xfrm>
            <a:off x="9498436" y="2784762"/>
            <a:ext cx="206755" cy="258285"/>
          </a:xfrm>
          <a:prstGeom prst="rect">
            <a:avLst/>
          </a:prstGeom>
          <a:solidFill>
            <a:srgbClr val="4472C4"/>
          </a:solidFill>
          <a:ln>
            <a:noFill/>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ko-KR" altLang="en-US"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endParaRPr>
          </a:p>
        </p:txBody>
      </p:sp>
      <p:sp>
        <p:nvSpPr>
          <p:cNvPr id="61" name="직사각형 60">
            <a:extLst>
              <a:ext uri="{FF2B5EF4-FFF2-40B4-BE49-F238E27FC236}">
                <a16:creationId xmlns:a16="http://schemas.microsoft.com/office/drawing/2014/main" id="{52B5568E-D1F2-981A-F404-D9F3FC50C6FD}"/>
              </a:ext>
            </a:extLst>
          </p:cNvPr>
          <p:cNvSpPr/>
          <p:nvPr/>
        </p:nvSpPr>
        <p:spPr>
          <a:xfrm>
            <a:off x="9049134" y="2784762"/>
            <a:ext cx="449302" cy="258285"/>
          </a:xfrm>
          <a:prstGeom prst="rect">
            <a:avLst/>
          </a:prstGeom>
          <a:pattFill prst="ltUpDiag">
            <a:fgClr>
              <a:sysClr val="window" lastClr="FFFFFF"/>
            </a:fgClr>
            <a:bgClr>
              <a:srgbClr val="ED7D31"/>
            </a:bgClr>
          </a:pattFill>
          <a:ln>
            <a:noFill/>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ko-KR" altLang="en-US"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endParaRPr>
          </a:p>
        </p:txBody>
      </p:sp>
      <p:sp>
        <p:nvSpPr>
          <p:cNvPr id="62" name="오른쪽 중괄호 61">
            <a:extLst>
              <a:ext uri="{FF2B5EF4-FFF2-40B4-BE49-F238E27FC236}">
                <a16:creationId xmlns:a16="http://schemas.microsoft.com/office/drawing/2014/main" id="{13BAD64B-4F30-09F6-83DB-11C46BA43763}"/>
              </a:ext>
            </a:extLst>
          </p:cNvPr>
          <p:cNvSpPr/>
          <p:nvPr/>
        </p:nvSpPr>
        <p:spPr>
          <a:xfrm rot="16200000">
            <a:off x="6420832" y="-374402"/>
            <a:ext cx="173325" cy="5981887"/>
          </a:xfrm>
          <a:prstGeom prst="rightBrace">
            <a:avLst>
              <a:gd name="adj1" fmla="val 84649"/>
              <a:gd name="adj2" fmla="val 50000"/>
            </a:avLst>
          </a:prstGeom>
          <a:noFill/>
          <a:ln w="635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ko-KR" altLang="en-US" sz="1600" b="0" i="0" u="none" strike="noStrike" kern="0" cap="none" spc="0" normalizeH="0" baseline="0" noProof="0">
              <a:ln>
                <a:noFill/>
              </a:ln>
              <a:solidFill>
                <a:prstClr val="black"/>
              </a:solidFill>
              <a:effectLst/>
              <a:uLnTx/>
              <a:uFillTx/>
              <a:latin typeface="Calibri" panose="020F0502020204030204"/>
              <a:ea typeface="맑은 고딕" panose="020B0503020000020004" pitchFamily="50" charset="-127"/>
              <a:cs typeface="+mn-cs"/>
            </a:endParaRPr>
          </a:p>
        </p:txBody>
      </p:sp>
      <p:sp>
        <p:nvSpPr>
          <p:cNvPr id="63" name="TextBox 62">
            <a:extLst>
              <a:ext uri="{FF2B5EF4-FFF2-40B4-BE49-F238E27FC236}">
                <a16:creationId xmlns:a16="http://schemas.microsoft.com/office/drawing/2014/main" id="{2AB0FC83-AD10-08BD-BE84-DFFBDB570926}"/>
              </a:ext>
            </a:extLst>
          </p:cNvPr>
          <p:cNvSpPr txBox="1"/>
          <p:nvPr/>
        </p:nvSpPr>
        <p:spPr>
          <a:xfrm>
            <a:off x="6290423" y="2233870"/>
            <a:ext cx="451290" cy="351403"/>
          </a:xfrm>
          <a:prstGeom prst="rect">
            <a:avLst/>
          </a:prstGeom>
          <a:noFill/>
        </p:spPr>
        <p:txBody>
          <a:bodyPr wrap="square" rtlCol="0">
            <a:spAutoFit/>
          </a:bodyPr>
          <a:lstStyle/>
          <a:p>
            <a:pPr defTabSz="457200"/>
            <a:r>
              <a:rPr lang="en-US" altLang="ko-KR" sz="1600" dirty="0">
                <a:solidFill>
                  <a:prstClr val="black"/>
                </a:solidFill>
                <a:latin typeface="Calibri" panose="020F0502020204030204"/>
              </a:rPr>
              <a:t>29</a:t>
            </a:r>
            <a:endParaRPr lang="ko-KR" altLang="en-US" sz="1600" dirty="0">
              <a:solidFill>
                <a:prstClr val="black"/>
              </a:solidFill>
              <a:latin typeface="Calibri" panose="020F0502020204030204"/>
            </a:endParaRPr>
          </a:p>
        </p:txBody>
      </p:sp>
      <p:sp>
        <p:nvSpPr>
          <p:cNvPr id="64" name="오른쪽 중괄호 63">
            <a:extLst>
              <a:ext uri="{FF2B5EF4-FFF2-40B4-BE49-F238E27FC236}">
                <a16:creationId xmlns:a16="http://schemas.microsoft.com/office/drawing/2014/main" id="{BF040478-0928-86FF-B22A-ABC74ABEAB04}"/>
              </a:ext>
            </a:extLst>
          </p:cNvPr>
          <p:cNvSpPr/>
          <p:nvPr/>
        </p:nvSpPr>
        <p:spPr>
          <a:xfrm rot="16200000">
            <a:off x="9515152" y="2513162"/>
            <a:ext cx="173325" cy="206753"/>
          </a:xfrm>
          <a:prstGeom prst="rightBrace">
            <a:avLst>
              <a:gd name="adj1" fmla="val 84649"/>
              <a:gd name="adj2" fmla="val 50000"/>
            </a:avLst>
          </a:prstGeom>
          <a:noFill/>
          <a:ln w="635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ko-KR" altLang="en-US" sz="1600" b="0" i="0" u="none" strike="noStrike" kern="0" cap="none" spc="0" normalizeH="0" baseline="0" noProof="0">
              <a:ln>
                <a:noFill/>
              </a:ln>
              <a:solidFill>
                <a:prstClr val="black"/>
              </a:solidFill>
              <a:effectLst/>
              <a:uLnTx/>
              <a:uFillTx/>
              <a:latin typeface="Calibri" panose="020F0502020204030204"/>
              <a:ea typeface="맑은 고딕" panose="020B0503020000020004" pitchFamily="50" charset="-127"/>
              <a:cs typeface="+mn-cs"/>
            </a:endParaRPr>
          </a:p>
        </p:txBody>
      </p:sp>
      <p:sp>
        <p:nvSpPr>
          <p:cNvPr id="65" name="TextBox 64">
            <a:extLst>
              <a:ext uri="{FF2B5EF4-FFF2-40B4-BE49-F238E27FC236}">
                <a16:creationId xmlns:a16="http://schemas.microsoft.com/office/drawing/2014/main" id="{1E547499-853A-B7FB-AFC5-7FAE1419F8C3}"/>
              </a:ext>
            </a:extLst>
          </p:cNvPr>
          <p:cNvSpPr txBox="1"/>
          <p:nvPr/>
        </p:nvSpPr>
        <p:spPr>
          <a:xfrm>
            <a:off x="9456128" y="2233864"/>
            <a:ext cx="206753" cy="351403"/>
          </a:xfrm>
          <a:prstGeom prst="rect">
            <a:avLst/>
          </a:prstGeom>
          <a:noFill/>
        </p:spPr>
        <p:txBody>
          <a:bodyPr wrap="square" rtlCol="0">
            <a:spAutoFit/>
          </a:bodyPr>
          <a:lstStyle/>
          <a:p>
            <a:pPr defTabSz="457200"/>
            <a:r>
              <a:rPr lang="en-US" altLang="ko-KR" sz="1600" dirty="0">
                <a:solidFill>
                  <a:prstClr val="black"/>
                </a:solidFill>
                <a:latin typeface="Calibri" panose="020F0502020204030204"/>
              </a:rPr>
              <a:t>1</a:t>
            </a:r>
            <a:endParaRPr lang="ko-KR" altLang="en-US" sz="1600" dirty="0">
              <a:solidFill>
                <a:prstClr val="black"/>
              </a:solidFill>
              <a:latin typeface="Calibri" panose="020F0502020204030204"/>
            </a:endParaRPr>
          </a:p>
        </p:txBody>
      </p:sp>
      <p:sp>
        <p:nvSpPr>
          <p:cNvPr id="66" name="직사각형 65">
            <a:extLst>
              <a:ext uri="{FF2B5EF4-FFF2-40B4-BE49-F238E27FC236}">
                <a16:creationId xmlns:a16="http://schemas.microsoft.com/office/drawing/2014/main" id="{08A89F19-97A0-4FD0-7F94-477F88D46AE1}"/>
              </a:ext>
            </a:extLst>
          </p:cNvPr>
          <p:cNvSpPr/>
          <p:nvPr/>
        </p:nvSpPr>
        <p:spPr>
          <a:xfrm>
            <a:off x="3516549" y="3906257"/>
            <a:ext cx="781654" cy="258285"/>
          </a:xfrm>
          <a:prstGeom prst="rect">
            <a:avLst/>
          </a:prstGeom>
          <a:solidFill>
            <a:srgbClr val="ED7D31"/>
          </a:solidFill>
          <a:ln>
            <a:noFill/>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ko-KR"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rPr>
              <a:t>Fold1</a:t>
            </a:r>
            <a:endParaRPr kumimoji="0" lang="ko-KR" altLang="en-US"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endParaRPr>
          </a:p>
        </p:txBody>
      </p:sp>
      <p:sp>
        <p:nvSpPr>
          <p:cNvPr id="67" name="TextBox 66">
            <a:extLst>
              <a:ext uri="{FF2B5EF4-FFF2-40B4-BE49-F238E27FC236}">
                <a16:creationId xmlns:a16="http://schemas.microsoft.com/office/drawing/2014/main" id="{D08A856A-8480-2E5D-ED56-1E1007F6F27E}"/>
              </a:ext>
            </a:extLst>
          </p:cNvPr>
          <p:cNvSpPr txBox="1"/>
          <p:nvPr/>
        </p:nvSpPr>
        <p:spPr>
          <a:xfrm>
            <a:off x="6388338" y="3813139"/>
            <a:ext cx="498377" cy="351403"/>
          </a:xfrm>
          <a:prstGeom prst="rect">
            <a:avLst/>
          </a:prstGeom>
          <a:noFill/>
        </p:spPr>
        <p:txBody>
          <a:bodyPr wrap="square" rtlCol="0">
            <a:spAutoFit/>
          </a:bodyPr>
          <a:lstStyle/>
          <a:p>
            <a:pPr defTabSz="457200"/>
            <a:r>
              <a:rPr lang="en-US" altLang="ko-KR" sz="1600" dirty="0">
                <a:solidFill>
                  <a:srgbClr val="ED7D31"/>
                </a:solidFill>
                <a:latin typeface="Calibri" panose="020F0502020204030204"/>
              </a:rPr>
              <a:t>. . .</a:t>
            </a:r>
            <a:endParaRPr lang="ko-KR" altLang="en-US" sz="1600" dirty="0">
              <a:solidFill>
                <a:srgbClr val="ED7D31"/>
              </a:solidFill>
              <a:latin typeface="Calibri" panose="020F0502020204030204"/>
            </a:endParaRPr>
          </a:p>
        </p:txBody>
      </p:sp>
      <p:sp>
        <p:nvSpPr>
          <p:cNvPr id="68" name="TextBox 67">
            <a:extLst>
              <a:ext uri="{FF2B5EF4-FFF2-40B4-BE49-F238E27FC236}">
                <a16:creationId xmlns:a16="http://schemas.microsoft.com/office/drawing/2014/main" id="{B3B54B0D-3E96-9655-9E3B-DD54C45FF6D7}"/>
              </a:ext>
            </a:extLst>
          </p:cNvPr>
          <p:cNvSpPr txBox="1"/>
          <p:nvPr/>
        </p:nvSpPr>
        <p:spPr>
          <a:xfrm>
            <a:off x="2487965" y="3859692"/>
            <a:ext cx="1065011" cy="351403"/>
          </a:xfrm>
          <a:prstGeom prst="rect">
            <a:avLst/>
          </a:prstGeom>
          <a:noFill/>
        </p:spPr>
        <p:txBody>
          <a:bodyPr wrap="square" rtlCol="0">
            <a:spAutoFit/>
          </a:bodyPr>
          <a:lstStyle/>
          <a:p>
            <a:pPr defTabSz="457200"/>
            <a:r>
              <a:rPr lang="en-US" altLang="ko-KR" sz="1600" dirty="0">
                <a:solidFill>
                  <a:prstClr val="black"/>
                </a:solidFill>
                <a:latin typeface="Calibri" panose="020F0502020204030204"/>
              </a:rPr>
              <a:t>Iteration 1</a:t>
            </a:r>
            <a:endParaRPr lang="ko-KR" altLang="en-US" sz="1600" dirty="0">
              <a:solidFill>
                <a:prstClr val="black"/>
              </a:solidFill>
              <a:latin typeface="Calibri" panose="020F0502020204030204"/>
            </a:endParaRPr>
          </a:p>
        </p:txBody>
      </p:sp>
      <p:sp>
        <p:nvSpPr>
          <p:cNvPr id="69" name="직사각형 68">
            <a:extLst>
              <a:ext uri="{FF2B5EF4-FFF2-40B4-BE49-F238E27FC236}">
                <a16:creationId xmlns:a16="http://schemas.microsoft.com/office/drawing/2014/main" id="{0A7FB598-FCBE-5AC5-E5F7-A1AD900EFCC2}"/>
              </a:ext>
            </a:extLst>
          </p:cNvPr>
          <p:cNvSpPr/>
          <p:nvPr/>
        </p:nvSpPr>
        <p:spPr>
          <a:xfrm>
            <a:off x="4400292" y="3908456"/>
            <a:ext cx="781654" cy="258285"/>
          </a:xfrm>
          <a:prstGeom prst="rect">
            <a:avLst/>
          </a:prstGeom>
          <a:solidFill>
            <a:srgbClr val="ED7D31"/>
          </a:solidFill>
          <a:ln>
            <a:noFill/>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ko-KR"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rPr>
              <a:t>Fold2</a:t>
            </a:r>
            <a:endParaRPr kumimoji="0" lang="ko-KR" altLang="en-US"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endParaRPr>
          </a:p>
        </p:txBody>
      </p:sp>
      <p:sp>
        <p:nvSpPr>
          <p:cNvPr id="70" name="직사각형 69">
            <a:extLst>
              <a:ext uri="{FF2B5EF4-FFF2-40B4-BE49-F238E27FC236}">
                <a16:creationId xmlns:a16="http://schemas.microsoft.com/office/drawing/2014/main" id="{05DBC52C-1348-6072-48A1-4C204E220880}"/>
              </a:ext>
            </a:extLst>
          </p:cNvPr>
          <p:cNvSpPr/>
          <p:nvPr/>
        </p:nvSpPr>
        <p:spPr>
          <a:xfrm>
            <a:off x="5287563" y="3908455"/>
            <a:ext cx="781654" cy="258285"/>
          </a:xfrm>
          <a:prstGeom prst="rect">
            <a:avLst/>
          </a:prstGeom>
          <a:solidFill>
            <a:srgbClr val="ED7D31"/>
          </a:solidFill>
          <a:ln>
            <a:noFill/>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ko-KR"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rPr>
              <a:t>Fold3</a:t>
            </a:r>
            <a:endParaRPr kumimoji="0" lang="ko-KR" altLang="en-US"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endParaRPr>
          </a:p>
        </p:txBody>
      </p:sp>
      <p:sp>
        <p:nvSpPr>
          <p:cNvPr id="71" name="직사각형 70">
            <a:extLst>
              <a:ext uri="{FF2B5EF4-FFF2-40B4-BE49-F238E27FC236}">
                <a16:creationId xmlns:a16="http://schemas.microsoft.com/office/drawing/2014/main" id="{C2F2E26D-3B55-6929-82B6-079B3DDB66C2}"/>
              </a:ext>
            </a:extLst>
          </p:cNvPr>
          <p:cNvSpPr/>
          <p:nvPr/>
        </p:nvSpPr>
        <p:spPr>
          <a:xfrm>
            <a:off x="7151370" y="3906257"/>
            <a:ext cx="781654" cy="258285"/>
          </a:xfrm>
          <a:prstGeom prst="rect">
            <a:avLst/>
          </a:prstGeom>
          <a:solidFill>
            <a:srgbClr val="ED7D31"/>
          </a:solidFill>
          <a:ln>
            <a:noFill/>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ko-KR"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rPr>
              <a:t>Fold28</a:t>
            </a:r>
            <a:endParaRPr kumimoji="0" lang="ko-KR" altLang="en-US"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endParaRPr>
          </a:p>
        </p:txBody>
      </p:sp>
      <p:sp>
        <p:nvSpPr>
          <p:cNvPr id="72" name="직사각형 71">
            <a:extLst>
              <a:ext uri="{FF2B5EF4-FFF2-40B4-BE49-F238E27FC236}">
                <a16:creationId xmlns:a16="http://schemas.microsoft.com/office/drawing/2014/main" id="{41704F07-C32F-8700-082C-AE54185685C7}"/>
              </a:ext>
            </a:extLst>
          </p:cNvPr>
          <p:cNvSpPr/>
          <p:nvPr/>
        </p:nvSpPr>
        <p:spPr>
          <a:xfrm>
            <a:off x="8035113" y="3908456"/>
            <a:ext cx="781654" cy="258285"/>
          </a:xfrm>
          <a:prstGeom prst="rect">
            <a:avLst/>
          </a:prstGeom>
          <a:solidFill>
            <a:srgbClr val="ED7D31"/>
          </a:solidFill>
          <a:ln>
            <a:noFill/>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ko-KR"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rPr>
              <a:t>Fold29</a:t>
            </a:r>
            <a:endParaRPr kumimoji="0" lang="ko-KR" altLang="en-US"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endParaRPr>
          </a:p>
        </p:txBody>
      </p:sp>
      <p:sp>
        <p:nvSpPr>
          <p:cNvPr id="73" name="직사각형 72">
            <a:extLst>
              <a:ext uri="{FF2B5EF4-FFF2-40B4-BE49-F238E27FC236}">
                <a16:creationId xmlns:a16="http://schemas.microsoft.com/office/drawing/2014/main" id="{F5D1798C-455D-DE6D-5C61-8F594F96AE1C}"/>
              </a:ext>
            </a:extLst>
          </p:cNvPr>
          <p:cNvSpPr/>
          <p:nvPr/>
        </p:nvSpPr>
        <p:spPr>
          <a:xfrm>
            <a:off x="8922384" y="3908455"/>
            <a:ext cx="781654" cy="258285"/>
          </a:xfrm>
          <a:prstGeom prst="rect">
            <a:avLst/>
          </a:prstGeom>
          <a:solidFill>
            <a:srgbClr val="4472C4"/>
          </a:solidFill>
          <a:ln>
            <a:noFill/>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ko-KR"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rPr>
              <a:t>Fold30</a:t>
            </a:r>
            <a:endParaRPr kumimoji="0" lang="ko-KR" altLang="en-US"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endParaRPr>
          </a:p>
        </p:txBody>
      </p:sp>
      <p:sp>
        <p:nvSpPr>
          <p:cNvPr id="74" name="직사각형 73">
            <a:extLst>
              <a:ext uri="{FF2B5EF4-FFF2-40B4-BE49-F238E27FC236}">
                <a16:creationId xmlns:a16="http://schemas.microsoft.com/office/drawing/2014/main" id="{06838AC6-F017-4348-2F05-4BC4576E9A13}"/>
              </a:ext>
            </a:extLst>
          </p:cNvPr>
          <p:cNvSpPr/>
          <p:nvPr/>
        </p:nvSpPr>
        <p:spPr>
          <a:xfrm>
            <a:off x="3515395" y="4257660"/>
            <a:ext cx="781654" cy="258285"/>
          </a:xfrm>
          <a:prstGeom prst="rect">
            <a:avLst/>
          </a:prstGeom>
          <a:solidFill>
            <a:srgbClr val="ED7D31"/>
          </a:solidFill>
          <a:ln>
            <a:noFill/>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ko-KR"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rPr>
              <a:t>Fold1</a:t>
            </a:r>
            <a:endParaRPr kumimoji="0" lang="ko-KR" altLang="en-US"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endParaRPr>
          </a:p>
        </p:txBody>
      </p:sp>
      <p:sp>
        <p:nvSpPr>
          <p:cNvPr id="75" name="TextBox 74">
            <a:extLst>
              <a:ext uri="{FF2B5EF4-FFF2-40B4-BE49-F238E27FC236}">
                <a16:creationId xmlns:a16="http://schemas.microsoft.com/office/drawing/2014/main" id="{2ACC660F-4723-AB29-D376-4FEC8910141B}"/>
              </a:ext>
            </a:extLst>
          </p:cNvPr>
          <p:cNvSpPr txBox="1"/>
          <p:nvPr/>
        </p:nvSpPr>
        <p:spPr>
          <a:xfrm>
            <a:off x="6387184" y="4164542"/>
            <a:ext cx="445063" cy="351403"/>
          </a:xfrm>
          <a:prstGeom prst="rect">
            <a:avLst/>
          </a:prstGeom>
          <a:noFill/>
        </p:spPr>
        <p:txBody>
          <a:bodyPr wrap="square" rtlCol="0">
            <a:spAutoFit/>
          </a:bodyPr>
          <a:lstStyle/>
          <a:p>
            <a:pPr defTabSz="457200"/>
            <a:r>
              <a:rPr lang="en-US" altLang="ko-KR" sz="1600" dirty="0">
                <a:solidFill>
                  <a:srgbClr val="ED7D31"/>
                </a:solidFill>
                <a:latin typeface="Calibri" panose="020F0502020204030204"/>
              </a:rPr>
              <a:t>. . .</a:t>
            </a:r>
            <a:endParaRPr lang="ko-KR" altLang="en-US" sz="1600" dirty="0">
              <a:solidFill>
                <a:srgbClr val="ED7D31"/>
              </a:solidFill>
              <a:latin typeface="Calibri" panose="020F0502020204030204"/>
            </a:endParaRPr>
          </a:p>
        </p:txBody>
      </p:sp>
      <p:sp>
        <p:nvSpPr>
          <p:cNvPr id="76" name="TextBox 75">
            <a:extLst>
              <a:ext uri="{FF2B5EF4-FFF2-40B4-BE49-F238E27FC236}">
                <a16:creationId xmlns:a16="http://schemas.microsoft.com/office/drawing/2014/main" id="{DAA71BE2-9ECD-FB6D-EC78-98EB033EAA23}"/>
              </a:ext>
            </a:extLst>
          </p:cNvPr>
          <p:cNvSpPr txBox="1"/>
          <p:nvPr/>
        </p:nvSpPr>
        <p:spPr>
          <a:xfrm>
            <a:off x="2486811" y="4211095"/>
            <a:ext cx="1065011" cy="351403"/>
          </a:xfrm>
          <a:prstGeom prst="rect">
            <a:avLst/>
          </a:prstGeom>
          <a:noFill/>
        </p:spPr>
        <p:txBody>
          <a:bodyPr wrap="square" rtlCol="0">
            <a:spAutoFit/>
          </a:bodyPr>
          <a:lstStyle/>
          <a:p>
            <a:pPr defTabSz="457200"/>
            <a:r>
              <a:rPr lang="en-US" altLang="ko-KR" sz="1600" dirty="0">
                <a:solidFill>
                  <a:prstClr val="black"/>
                </a:solidFill>
                <a:latin typeface="Calibri" panose="020F0502020204030204"/>
              </a:rPr>
              <a:t>Iteration 2</a:t>
            </a:r>
            <a:endParaRPr lang="ko-KR" altLang="en-US" sz="1600" dirty="0">
              <a:solidFill>
                <a:prstClr val="black"/>
              </a:solidFill>
              <a:latin typeface="Calibri" panose="020F0502020204030204"/>
            </a:endParaRPr>
          </a:p>
        </p:txBody>
      </p:sp>
      <p:sp>
        <p:nvSpPr>
          <p:cNvPr id="77" name="직사각형 76">
            <a:extLst>
              <a:ext uri="{FF2B5EF4-FFF2-40B4-BE49-F238E27FC236}">
                <a16:creationId xmlns:a16="http://schemas.microsoft.com/office/drawing/2014/main" id="{8CF9A530-1B5E-5067-1BC5-A2589B563726}"/>
              </a:ext>
            </a:extLst>
          </p:cNvPr>
          <p:cNvSpPr/>
          <p:nvPr/>
        </p:nvSpPr>
        <p:spPr>
          <a:xfrm>
            <a:off x="4399138" y="4259859"/>
            <a:ext cx="781654" cy="258285"/>
          </a:xfrm>
          <a:prstGeom prst="rect">
            <a:avLst/>
          </a:prstGeom>
          <a:solidFill>
            <a:srgbClr val="ED7D31"/>
          </a:solidFill>
          <a:ln>
            <a:noFill/>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ko-KR"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rPr>
              <a:t>Fold2</a:t>
            </a:r>
            <a:endParaRPr kumimoji="0" lang="ko-KR" altLang="en-US"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endParaRPr>
          </a:p>
        </p:txBody>
      </p:sp>
      <p:sp>
        <p:nvSpPr>
          <p:cNvPr id="78" name="직사각형 77">
            <a:extLst>
              <a:ext uri="{FF2B5EF4-FFF2-40B4-BE49-F238E27FC236}">
                <a16:creationId xmlns:a16="http://schemas.microsoft.com/office/drawing/2014/main" id="{AE707224-1512-47E5-069F-20BC5064FC48}"/>
              </a:ext>
            </a:extLst>
          </p:cNvPr>
          <p:cNvSpPr/>
          <p:nvPr/>
        </p:nvSpPr>
        <p:spPr>
          <a:xfrm>
            <a:off x="5286409" y="4259858"/>
            <a:ext cx="781654" cy="258285"/>
          </a:xfrm>
          <a:prstGeom prst="rect">
            <a:avLst/>
          </a:prstGeom>
          <a:solidFill>
            <a:srgbClr val="ED7D31"/>
          </a:solidFill>
          <a:ln>
            <a:noFill/>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ko-KR"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rPr>
              <a:t>Fold3</a:t>
            </a:r>
            <a:endParaRPr kumimoji="0" lang="ko-KR" altLang="en-US"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endParaRPr>
          </a:p>
        </p:txBody>
      </p:sp>
      <p:sp>
        <p:nvSpPr>
          <p:cNvPr id="79" name="직사각형 78">
            <a:extLst>
              <a:ext uri="{FF2B5EF4-FFF2-40B4-BE49-F238E27FC236}">
                <a16:creationId xmlns:a16="http://schemas.microsoft.com/office/drawing/2014/main" id="{944EBC60-53DD-A53A-D161-EB5750D4866B}"/>
              </a:ext>
            </a:extLst>
          </p:cNvPr>
          <p:cNvSpPr/>
          <p:nvPr/>
        </p:nvSpPr>
        <p:spPr>
          <a:xfrm>
            <a:off x="7150215" y="4257660"/>
            <a:ext cx="781654" cy="258285"/>
          </a:xfrm>
          <a:prstGeom prst="rect">
            <a:avLst/>
          </a:prstGeom>
          <a:solidFill>
            <a:srgbClr val="ED7D31"/>
          </a:solidFill>
          <a:ln>
            <a:noFill/>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ko-KR"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rPr>
              <a:t>Fold28</a:t>
            </a:r>
            <a:endParaRPr kumimoji="0" lang="ko-KR" altLang="en-US"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endParaRPr>
          </a:p>
        </p:txBody>
      </p:sp>
      <p:sp>
        <p:nvSpPr>
          <p:cNvPr id="80" name="직사각형 79">
            <a:extLst>
              <a:ext uri="{FF2B5EF4-FFF2-40B4-BE49-F238E27FC236}">
                <a16:creationId xmlns:a16="http://schemas.microsoft.com/office/drawing/2014/main" id="{E07BD13C-60DF-A99D-1394-88C18B550CCA}"/>
              </a:ext>
            </a:extLst>
          </p:cNvPr>
          <p:cNvSpPr/>
          <p:nvPr/>
        </p:nvSpPr>
        <p:spPr>
          <a:xfrm>
            <a:off x="8033958" y="4259859"/>
            <a:ext cx="781654" cy="258285"/>
          </a:xfrm>
          <a:prstGeom prst="rect">
            <a:avLst/>
          </a:prstGeom>
          <a:solidFill>
            <a:srgbClr val="4472C4"/>
          </a:solidFill>
          <a:ln>
            <a:noFill/>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ko-KR"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rPr>
              <a:t>Fold29</a:t>
            </a:r>
            <a:endParaRPr kumimoji="0" lang="ko-KR" altLang="en-US"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endParaRPr>
          </a:p>
        </p:txBody>
      </p:sp>
      <p:sp>
        <p:nvSpPr>
          <p:cNvPr id="81" name="직사각형 80">
            <a:extLst>
              <a:ext uri="{FF2B5EF4-FFF2-40B4-BE49-F238E27FC236}">
                <a16:creationId xmlns:a16="http://schemas.microsoft.com/office/drawing/2014/main" id="{B34C660B-36E3-CBBE-8E8B-CBC36365C1BA}"/>
              </a:ext>
            </a:extLst>
          </p:cNvPr>
          <p:cNvSpPr/>
          <p:nvPr/>
        </p:nvSpPr>
        <p:spPr>
          <a:xfrm>
            <a:off x="8921229" y="4259858"/>
            <a:ext cx="781654" cy="258285"/>
          </a:xfrm>
          <a:prstGeom prst="rect">
            <a:avLst/>
          </a:prstGeom>
          <a:solidFill>
            <a:srgbClr val="ED7D31"/>
          </a:solidFill>
          <a:ln>
            <a:noFill/>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ko-KR"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rPr>
              <a:t>Fold30</a:t>
            </a:r>
            <a:endParaRPr kumimoji="0" lang="ko-KR" altLang="en-US"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endParaRPr>
          </a:p>
        </p:txBody>
      </p:sp>
      <p:sp>
        <p:nvSpPr>
          <p:cNvPr id="82" name="직사각형 81">
            <a:extLst>
              <a:ext uri="{FF2B5EF4-FFF2-40B4-BE49-F238E27FC236}">
                <a16:creationId xmlns:a16="http://schemas.microsoft.com/office/drawing/2014/main" id="{92739465-1963-5E44-11D8-537EC6BD1471}"/>
              </a:ext>
            </a:extLst>
          </p:cNvPr>
          <p:cNvSpPr/>
          <p:nvPr/>
        </p:nvSpPr>
        <p:spPr>
          <a:xfrm>
            <a:off x="3515395" y="4606842"/>
            <a:ext cx="781654" cy="258285"/>
          </a:xfrm>
          <a:prstGeom prst="rect">
            <a:avLst/>
          </a:prstGeom>
          <a:solidFill>
            <a:srgbClr val="ED7D31"/>
          </a:solidFill>
          <a:ln>
            <a:noFill/>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ko-KR"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rPr>
              <a:t>Fold1</a:t>
            </a:r>
            <a:endParaRPr kumimoji="0" lang="ko-KR" altLang="en-US"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endParaRPr>
          </a:p>
        </p:txBody>
      </p:sp>
      <p:sp>
        <p:nvSpPr>
          <p:cNvPr id="83" name="TextBox 82">
            <a:extLst>
              <a:ext uri="{FF2B5EF4-FFF2-40B4-BE49-F238E27FC236}">
                <a16:creationId xmlns:a16="http://schemas.microsoft.com/office/drawing/2014/main" id="{4250EA2A-2C80-9574-DEBF-0BA5E72D25D4}"/>
              </a:ext>
            </a:extLst>
          </p:cNvPr>
          <p:cNvSpPr txBox="1"/>
          <p:nvPr/>
        </p:nvSpPr>
        <p:spPr>
          <a:xfrm>
            <a:off x="6387184" y="4513724"/>
            <a:ext cx="445063" cy="351403"/>
          </a:xfrm>
          <a:prstGeom prst="rect">
            <a:avLst/>
          </a:prstGeom>
          <a:noFill/>
        </p:spPr>
        <p:txBody>
          <a:bodyPr wrap="square" rtlCol="0">
            <a:spAutoFit/>
          </a:bodyPr>
          <a:lstStyle/>
          <a:p>
            <a:pPr defTabSz="457200"/>
            <a:r>
              <a:rPr lang="en-US" altLang="ko-KR" sz="1600" dirty="0">
                <a:solidFill>
                  <a:srgbClr val="ED7D31"/>
                </a:solidFill>
                <a:latin typeface="Calibri" panose="020F0502020204030204"/>
              </a:rPr>
              <a:t>. . .</a:t>
            </a:r>
            <a:endParaRPr lang="ko-KR" altLang="en-US" sz="1600" dirty="0">
              <a:solidFill>
                <a:srgbClr val="ED7D31"/>
              </a:solidFill>
              <a:latin typeface="Calibri" panose="020F0502020204030204"/>
            </a:endParaRPr>
          </a:p>
        </p:txBody>
      </p:sp>
      <p:sp>
        <p:nvSpPr>
          <p:cNvPr id="84" name="TextBox 83">
            <a:extLst>
              <a:ext uri="{FF2B5EF4-FFF2-40B4-BE49-F238E27FC236}">
                <a16:creationId xmlns:a16="http://schemas.microsoft.com/office/drawing/2014/main" id="{353BE6C3-839A-DD36-A375-50A0DE1160F5}"/>
              </a:ext>
            </a:extLst>
          </p:cNvPr>
          <p:cNvSpPr txBox="1"/>
          <p:nvPr/>
        </p:nvSpPr>
        <p:spPr>
          <a:xfrm>
            <a:off x="2486811" y="4560278"/>
            <a:ext cx="1065011" cy="351403"/>
          </a:xfrm>
          <a:prstGeom prst="rect">
            <a:avLst/>
          </a:prstGeom>
          <a:noFill/>
        </p:spPr>
        <p:txBody>
          <a:bodyPr wrap="square" rtlCol="0">
            <a:spAutoFit/>
          </a:bodyPr>
          <a:lstStyle/>
          <a:p>
            <a:pPr defTabSz="457200"/>
            <a:r>
              <a:rPr lang="en-US" altLang="ko-KR" sz="1600" dirty="0">
                <a:solidFill>
                  <a:prstClr val="black"/>
                </a:solidFill>
                <a:latin typeface="Calibri" panose="020F0502020204030204"/>
              </a:rPr>
              <a:t>Iteration 3</a:t>
            </a:r>
            <a:endParaRPr lang="ko-KR" altLang="en-US" sz="1600" dirty="0">
              <a:solidFill>
                <a:prstClr val="black"/>
              </a:solidFill>
              <a:latin typeface="Calibri" panose="020F0502020204030204"/>
            </a:endParaRPr>
          </a:p>
        </p:txBody>
      </p:sp>
      <p:sp>
        <p:nvSpPr>
          <p:cNvPr id="85" name="직사각형 84">
            <a:extLst>
              <a:ext uri="{FF2B5EF4-FFF2-40B4-BE49-F238E27FC236}">
                <a16:creationId xmlns:a16="http://schemas.microsoft.com/office/drawing/2014/main" id="{5462C29D-4B75-F9A1-EC42-54BD88D05970}"/>
              </a:ext>
            </a:extLst>
          </p:cNvPr>
          <p:cNvSpPr/>
          <p:nvPr/>
        </p:nvSpPr>
        <p:spPr>
          <a:xfrm>
            <a:off x="4399138" y="4609042"/>
            <a:ext cx="781654" cy="258285"/>
          </a:xfrm>
          <a:prstGeom prst="rect">
            <a:avLst/>
          </a:prstGeom>
          <a:solidFill>
            <a:srgbClr val="ED7D31"/>
          </a:solidFill>
          <a:ln>
            <a:noFill/>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ko-KR"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rPr>
              <a:t>Fold2</a:t>
            </a:r>
            <a:endParaRPr kumimoji="0" lang="ko-KR" altLang="en-US"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endParaRPr>
          </a:p>
        </p:txBody>
      </p:sp>
      <p:sp>
        <p:nvSpPr>
          <p:cNvPr id="86" name="직사각형 85">
            <a:extLst>
              <a:ext uri="{FF2B5EF4-FFF2-40B4-BE49-F238E27FC236}">
                <a16:creationId xmlns:a16="http://schemas.microsoft.com/office/drawing/2014/main" id="{45E6B5A5-4D5F-DFA8-046D-8309E9FF3FFF}"/>
              </a:ext>
            </a:extLst>
          </p:cNvPr>
          <p:cNvSpPr/>
          <p:nvPr/>
        </p:nvSpPr>
        <p:spPr>
          <a:xfrm>
            <a:off x="5286409" y="4609040"/>
            <a:ext cx="781654" cy="258285"/>
          </a:xfrm>
          <a:prstGeom prst="rect">
            <a:avLst/>
          </a:prstGeom>
          <a:solidFill>
            <a:srgbClr val="ED7D31"/>
          </a:solidFill>
          <a:ln>
            <a:noFill/>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ko-KR"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rPr>
              <a:t>Fold3</a:t>
            </a:r>
            <a:endParaRPr kumimoji="0" lang="ko-KR" altLang="en-US"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endParaRPr>
          </a:p>
        </p:txBody>
      </p:sp>
      <p:sp>
        <p:nvSpPr>
          <p:cNvPr id="87" name="직사각형 86">
            <a:extLst>
              <a:ext uri="{FF2B5EF4-FFF2-40B4-BE49-F238E27FC236}">
                <a16:creationId xmlns:a16="http://schemas.microsoft.com/office/drawing/2014/main" id="{67CCE9F5-6810-4801-4E0A-BD4B834CB94D}"/>
              </a:ext>
            </a:extLst>
          </p:cNvPr>
          <p:cNvSpPr/>
          <p:nvPr/>
        </p:nvSpPr>
        <p:spPr>
          <a:xfrm>
            <a:off x="7150215" y="4606842"/>
            <a:ext cx="781654" cy="258285"/>
          </a:xfrm>
          <a:prstGeom prst="rect">
            <a:avLst/>
          </a:prstGeom>
          <a:solidFill>
            <a:srgbClr val="4472C4"/>
          </a:solidFill>
          <a:ln>
            <a:noFill/>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ko-KR"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rPr>
              <a:t>Fold28</a:t>
            </a:r>
            <a:endParaRPr kumimoji="0" lang="ko-KR" altLang="en-US"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endParaRPr>
          </a:p>
        </p:txBody>
      </p:sp>
      <p:sp>
        <p:nvSpPr>
          <p:cNvPr id="88" name="직사각형 87">
            <a:extLst>
              <a:ext uri="{FF2B5EF4-FFF2-40B4-BE49-F238E27FC236}">
                <a16:creationId xmlns:a16="http://schemas.microsoft.com/office/drawing/2014/main" id="{D75C7621-3FE6-8C96-013D-C8274BF55433}"/>
              </a:ext>
            </a:extLst>
          </p:cNvPr>
          <p:cNvSpPr/>
          <p:nvPr/>
        </p:nvSpPr>
        <p:spPr>
          <a:xfrm>
            <a:off x="8033958" y="4609042"/>
            <a:ext cx="781654" cy="258285"/>
          </a:xfrm>
          <a:prstGeom prst="rect">
            <a:avLst/>
          </a:prstGeom>
          <a:solidFill>
            <a:srgbClr val="ED7D31"/>
          </a:solidFill>
          <a:ln>
            <a:noFill/>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ko-KR"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rPr>
              <a:t>Fold29</a:t>
            </a:r>
            <a:endParaRPr kumimoji="0" lang="ko-KR" altLang="en-US"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endParaRPr>
          </a:p>
        </p:txBody>
      </p:sp>
      <p:sp>
        <p:nvSpPr>
          <p:cNvPr id="89" name="직사각형 88">
            <a:extLst>
              <a:ext uri="{FF2B5EF4-FFF2-40B4-BE49-F238E27FC236}">
                <a16:creationId xmlns:a16="http://schemas.microsoft.com/office/drawing/2014/main" id="{79787E0D-CDA4-C82F-D41C-8CB01A76DB6C}"/>
              </a:ext>
            </a:extLst>
          </p:cNvPr>
          <p:cNvSpPr/>
          <p:nvPr/>
        </p:nvSpPr>
        <p:spPr>
          <a:xfrm>
            <a:off x="8921229" y="4609040"/>
            <a:ext cx="781654" cy="258285"/>
          </a:xfrm>
          <a:prstGeom prst="rect">
            <a:avLst/>
          </a:prstGeom>
          <a:solidFill>
            <a:srgbClr val="ED7D31"/>
          </a:solidFill>
          <a:ln>
            <a:noFill/>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ko-KR"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rPr>
              <a:t>Fold30</a:t>
            </a:r>
            <a:endParaRPr kumimoji="0" lang="ko-KR" altLang="en-US"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endParaRPr>
          </a:p>
        </p:txBody>
      </p:sp>
      <p:sp>
        <p:nvSpPr>
          <p:cNvPr id="90" name="직사각형 89">
            <a:extLst>
              <a:ext uri="{FF2B5EF4-FFF2-40B4-BE49-F238E27FC236}">
                <a16:creationId xmlns:a16="http://schemas.microsoft.com/office/drawing/2014/main" id="{14F06849-8E4F-819D-A556-76D3541E5007}"/>
              </a:ext>
            </a:extLst>
          </p:cNvPr>
          <p:cNvSpPr/>
          <p:nvPr/>
        </p:nvSpPr>
        <p:spPr>
          <a:xfrm>
            <a:off x="3515393" y="5684005"/>
            <a:ext cx="781654" cy="258285"/>
          </a:xfrm>
          <a:prstGeom prst="rect">
            <a:avLst/>
          </a:prstGeom>
          <a:solidFill>
            <a:srgbClr val="ED7D31"/>
          </a:solidFill>
          <a:ln>
            <a:noFill/>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ko-KR"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rPr>
              <a:t>Fold1</a:t>
            </a:r>
            <a:endParaRPr kumimoji="0" lang="ko-KR" altLang="en-US"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endParaRPr>
          </a:p>
        </p:txBody>
      </p:sp>
      <p:sp>
        <p:nvSpPr>
          <p:cNvPr id="91" name="TextBox 90">
            <a:extLst>
              <a:ext uri="{FF2B5EF4-FFF2-40B4-BE49-F238E27FC236}">
                <a16:creationId xmlns:a16="http://schemas.microsoft.com/office/drawing/2014/main" id="{5CAE1763-BED3-CFEC-1CAE-681F3E020F33}"/>
              </a:ext>
            </a:extLst>
          </p:cNvPr>
          <p:cNvSpPr txBox="1"/>
          <p:nvPr/>
        </p:nvSpPr>
        <p:spPr>
          <a:xfrm>
            <a:off x="2486808" y="5637440"/>
            <a:ext cx="1131696" cy="584775"/>
          </a:xfrm>
          <a:prstGeom prst="rect">
            <a:avLst/>
          </a:prstGeom>
          <a:noFill/>
        </p:spPr>
        <p:txBody>
          <a:bodyPr wrap="square" rtlCol="0">
            <a:spAutoFit/>
          </a:bodyPr>
          <a:lstStyle/>
          <a:p>
            <a:pPr defTabSz="457200"/>
            <a:r>
              <a:rPr lang="en-US" altLang="ko-KR" sz="1600" dirty="0">
                <a:solidFill>
                  <a:prstClr val="black"/>
                </a:solidFill>
                <a:latin typeface="Calibri" panose="020F0502020204030204"/>
              </a:rPr>
              <a:t>Iteration 29</a:t>
            </a:r>
            <a:endParaRPr lang="ko-KR" altLang="en-US" sz="1600" dirty="0">
              <a:solidFill>
                <a:prstClr val="black"/>
              </a:solidFill>
              <a:latin typeface="Calibri" panose="020F0502020204030204"/>
            </a:endParaRPr>
          </a:p>
        </p:txBody>
      </p:sp>
      <p:sp>
        <p:nvSpPr>
          <p:cNvPr id="92" name="직사각형 91">
            <a:extLst>
              <a:ext uri="{FF2B5EF4-FFF2-40B4-BE49-F238E27FC236}">
                <a16:creationId xmlns:a16="http://schemas.microsoft.com/office/drawing/2014/main" id="{F1238F35-76E1-CF58-DC15-F0DC9B39A7EB}"/>
              </a:ext>
            </a:extLst>
          </p:cNvPr>
          <p:cNvSpPr/>
          <p:nvPr/>
        </p:nvSpPr>
        <p:spPr>
          <a:xfrm>
            <a:off x="4399136" y="5686204"/>
            <a:ext cx="781654" cy="258285"/>
          </a:xfrm>
          <a:prstGeom prst="rect">
            <a:avLst/>
          </a:prstGeom>
          <a:solidFill>
            <a:srgbClr val="4472C4"/>
          </a:solidFill>
          <a:ln>
            <a:noFill/>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ko-KR"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rPr>
              <a:t>Fold2</a:t>
            </a:r>
            <a:endParaRPr kumimoji="0" lang="ko-KR" altLang="en-US"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endParaRPr>
          </a:p>
        </p:txBody>
      </p:sp>
      <p:sp>
        <p:nvSpPr>
          <p:cNvPr id="93" name="직사각형 92">
            <a:extLst>
              <a:ext uri="{FF2B5EF4-FFF2-40B4-BE49-F238E27FC236}">
                <a16:creationId xmlns:a16="http://schemas.microsoft.com/office/drawing/2014/main" id="{4BFF3FAB-556C-1E06-B9FD-60D4575965DB}"/>
              </a:ext>
            </a:extLst>
          </p:cNvPr>
          <p:cNvSpPr/>
          <p:nvPr/>
        </p:nvSpPr>
        <p:spPr>
          <a:xfrm>
            <a:off x="5286407" y="5686203"/>
            <a:ext cx="781654" cy="258285"/>
          </a:xfrm>
          <a:prstGeom prst="rect">
            <a:avLst/>
          </a:prstGeom>
          <a:solidFill>
            <a:srgbClr val="ED7D31"/>
          </a:solidFill>
          <a:ln>
            <a:noFill/>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ko-KR"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rPr>
              <a:t>Fold3</a:t>
            </a:r>
            <a:endParaRPr kumimoji="0" lang="ko-KR" altLang="en-US"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endParaRPr>
          </a:p>
        </p:txBody>
      </p:sp>
      <p:sp>
        <p:nvSpPr>
          <p:cNvPr id="94" name="직사각형 93">
            <a:extLst>
              <a:ext uri="{FF2B5EF4-FFF2-40B4-BE49-F238E27FC236}">
                <a16:creationId xmlns:a16="http://schemas.microsoft.com/office/drawing/2014/main" id="{50A3FCEF-8A9B-CDBB-135A-FD6023FB145C}"/>
              </a:ext>
            </a:extLst>
          </p:cNvPr>
          <p:cNvSpPr/>
          <p:nvPr/>
        </p:nvSpPr>
        <p:spPr>
          <a:xfrm>
            <a:off x="7150214" y="5684005"/>
            <a:ext cx="781654" cy="258285"/>
          </a:xfrm>
          <a:prstGeom prst="rect">
            <a:avLst/>
          </a:prstGeom>
          <a:solidFill>
            <a:srgbClr val="ED7D31"/>
          </a:solidFill>
          <a:ln>
            <a:noFill/>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ko-KR"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rPr>
              <a:t>Fold28</a:t>
            </a:r>
            <a:endParaRPr kumimoji="0" lang="ko-KR" altLang="en-US"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endParaRPr>
          </a:p>
        </p:txBody>
      </p:sp>
      <p:sp>
        <p:nvSpPr>
          <p:cNvPr id="95" name="직사각형 94">
            <a:extLst>
              <a:ext uri="{FF2B5EF4-FFF2-40B4-BE49-F238E27FC236}">
                <a16:creationId xmlns:a16="http://schemas.microsoft.com/office/drawing/2014/main" id="{9280320E-A210-F89C-BF3B-E5FEED18B4AD}"/>
              </a:ext>
            </a:extLst>
          </p:cNvPr>
          <p:cNvSpPr/>
          <p:nvPr/>
        </p:nvSpPr>
        <p:spPr>
          <a:xfrm>
            <a:off x="8033957" y="5686204"/>
            <a:ext cx="781654" cy="258285"/>
          </a:xfrm>
          <a:prstGeom prst="rect">
            <a:avLst/>
          </a:prstGeom>
          <a:solidFill>
            <a:srgbClr val="ED7D31"/>
          </a:solidFill>
          <a:ln>
            <a:noFill/>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ko-KR"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rPr>
              <a:t>Fold29</a:t>
            </a:r>
            <a:endParaRPr kumimoji="0" lang="ko-KR" altLang="en-US"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endParaRPr>
          </a:p>
        </p:txBody>
      </p:sp>
      <p:sp>
        <p:nvSpPr>
          <p:cNvPr id="96" name="직사각형 95">
            <a:extLst>
              <a:ext uri="{FF2B5EF4-FFF2-40B4-BE49-F238E27FC236}">
                <a16:creationId xmlns:a16="http://schemas.microsoft.com/office/drawing/2014/main" id="{AFBA63C4-D995-E9AD-628E-E65127F56855}"/>
              </a:ext>
            </a:extLst>
          </p:cNvPr>
          <p:cNvSpPr/>
          <p:nvPr/>
        </p:nvSpPr>
        <p:spPr>
          <a:xfrm>
            <a:off x="8921228" y="5686203"/>
            <a:ext cx="781654" cy="258285"/>
          </a:xfrm>
          <a:prstGeom prst="rect">
            <a:avLst/>
          </a:prstGeom>
          <a:solidFill>
            <a:srgbClr val="ED7D31"/>
          </a:solidFill>
          <a:ln>
            <a:noFill/>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ko-KR"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rPr>
              <a:t>Fold30</a:t>
            </a:r>
            <a:endParaRPr kumimoji="0" lang="ko-KR" altLang="en-US"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endParaRPr>
          </a:p>
        </p:txBody>
      </p:sp>
      <p:sp>
        <p:nvSpPr>
          <p:cNvPr id="97" name="직사각형 96">
            <a:extLst>
              <a:ext uri="{FF2B5EF4-FFF2-40B4-BE49-F238E27FC236}">
                <a16:creationId xmlns:a16="http://schemas.microsoft.com/office/drawing/2014/main" id="{02C99868-318D-619D-A6C3-5062914DBE1A}"/>
              </a:ext>
            </a:extLst>
          </p:cNvPr>
          <p:cNvSpPr/>
          <p:nvPr/>
        </p:nvSpPr>
        <p:spPr>
          <a:xfrm>
            <a:off x="3515393" y="6033187"/>
            <a:ext cx="781654" cy="258285"/>
          </a:xfrm>
          <a:prstGeom prst="rect">
            <a:avLst/>
          </a:prstGeom>
          <a:solidFill>
            <a:srgbClr val="4472C4"/>
          </a:solidFill>
          <a:ln>
            <a:noFill/>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ko-KR"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rPr>
              <a:t>Fold1</a:t>
            </a:r>
            <a:endParaRPr kumimoji="0" lang="ko-KR" altLang="en-US"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endParaRPr>
          </a:p>
        </p:txBody>
      </p:sp>
      <p:sp>
        <p:nvSpPr>
          <p:cNvPr id="98" name="TextBox 97">
            <a:extLst>
              <a:ext uri="{FF2B5EF4-FFF2-40B4-BE49-F238E27FC236}">
                <a16:creationId xmlns:a16="http://schemas.microsoft.com/office/drawing/2014/main" id="{B90848CB-3004-72A2-5574-A12BD357CB74}"/>
              </a:ext>
            </a:extLst>
          </p:cNvPr>
          <p:cNvSpPr txBox="1"/>
          <p:nvPr/>
        </p:nvSpPr>
        <p:spPr>
          <a:xfrm>
            <a:off x="6387182" y="5940069"/>
            <a:ext cx="445063" cy="351403"/>
          </a:xfrm>
          <a:prstGeom prst="rect">
            <a:avLst/>
          </a:prstGeom>
          <a:noFill/>
        </p:spPr>
        <p:txBody>
          <a:bodyPr wrap="square" rtlCol="0">
            <a:spAutoFit/>
          </a:bodyPr>
          <a:lstStyle/>
          <a:p>
            <a:pPr defTabSz="457200"/>
            <a:r>
              <a:rPr lang="en-US" altLang="ko-KR" sz="1600" dirty="0">
                <a:solidFill>
                  <a:srgbClr val="ED7D31"/>
                </a:solidFill>
                <a:latin typeface="Calibri" panose="020F0502020204030204"/>
              </a:rPr>
              <a:t>. . .</a:t>
            </a:r>
            <a:endParaRPr lang="ko-KR" altLang="en-US" sz="1600" dirty="0">
              <a:solidFill>
                <a:srgbClr val="ED7D31"/>
              </a:solidFill>
              <a:latin typeface="Calibri" panose="020F0502020204030204"/>
            </a:endParaRPr>
          </a:p>
        </p:txBody>
      </p:sp>
      <p:sp>
        <p:nvSpPr>
          <p:cNvPr id="99" name="TextBox 98">
            <a:extLst>
              <a:ext uri="{FF2B5EF4-FFF2-40B4-BE49-F238E27FC236}">
                <a16:creationId xmlns:a16="http://schemas.microsoft.com/office/drawing/2014/main" id="{206282C0-B3A7-DAF0-A09C-AC37DF41BC6D}"/>
              </a:ext>
            </a:extLst>
          </p:cNvPr>
          <p:cNvSpPr txBox="1"/>
          <p:nvPr/>
        </p:nvSpPr>
        <p:spPr>
          <a:xfrm>
            <a:off x="2486809" y="5986622"/>
            <a:ext cx="1131695" cy="584775"/>
          </a:xfrm>
          <a:prstGeom prst="rect">
            <a:avLst/>
          </a:prstGeom>
          <a:noFill/>
        </p:spPr>
        <p:txBody>
          <a:bodyPr wrap="square" rtlCol="0">
            <a:spAutoFit/>
          </a:bodyPr>
          <a:lstStyle/>
          <a:p>
            <a:pPr defTabSz="457200"/>
            <a:r>
              <a:rPr lang="en-US" altLang="ko-KR" sz="1600" dirty="0">
                <a:solidFill>
                  <a:prstClr val="black"/>
                </a:solidFill>
                <a:latin typeface="Calibri" panose="020F0502020204030204"/>
              </a:rPr>
              <a:t>Iteration 30</a:t>
            </a:r>
            <a:endParaRPr lang="ko-KR" altLang="en-US" sz="1600" dirty="0">
              <a:solidFill>
                <a:prstClr val="black"/>
              </a:solidFill>
              <a:latin typeface="Calibri" panose="020F0502020204030204"/>
            </a:endParaRPr>
          </a:p>
        </p:txBody>
      </p:sp>
      <p:sp>
        <p:nvSpPr>
          <p:cNvPr id="100" name="직사각형 99">
            <a:extLst>
              <a:ext uri="{FF2B5EF4-FFF2-40B4-BE49-F238E27FC236}">
                <a16:creationId xmlns:a16="http://schemas.microsoft.com/office/drawing/2014/main" id="{EA3A89E8-2D30-949F-32C5-81A762FA4902}"/>
              </a:ext>
            </a:extLst>
          </p:cNvPr>
          <p:cNvSpPr/>
          <p:nvPr/>
        </p:nvSpPr>
        <p:spPr>
          <a:xfrm>
            <a:off x="4399136" y="6035386"/>
            <a:ext cx="781654" cy="258285"/>
          </a:xfrm>
          <a:prstGeom prst="rect">
            <a:avLst/>
          </a:prstGeom>
          <a:solidFill>
            <a:srgbClr val="ED7D31"/>
          </a:solidFill>
          <a:ln>
            <a:noFill/>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ko-KR"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rPr>
              <a:t>Fold2</a:t>
            </a:r>
            <a:endParaRPr kumimoji="0" lang="ko-KR" altLang="en-US"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endParaRPr>
          </a:p>
        </p:txBody>
      </p:sp>
      <p:sp>
        <p:nvSpPr>
          <p:cNvPr id="101" name="직사각형 100">
            <a:extLst>
              <a:ext uri="{FF2B5EF4-FFF2-40B4-BE49-F238E27FC236}">
                <a16:creationId xmlns:a16="http://schemas.microsoft.com/office/drawing/2014/main" id="{AEC69DAF-D1D1-EA82-A0E8-7BC13DD3630A}"/>
              </a:ext>
            </a:extLst>
          </p:cNvPr>
          <p:cNvSpPr/>
          <p:nvPr/>
        </p:nvSpPr>
        <p:spPr>
          <a:xfrm>
            <a:off x="5286407" y="6035385"/>
            <a:ext cx="781654" cy="258285"/>
          </a:xfrm>
          <a:prstGeom prst="rect">
            <a:avLst/>
          </a:prstGeom>
          <a:solidFill>
            <a:srgbClr val="ED7D31"/>
          </a:solidFill>
          <a:ln>
            <a:noFill/>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ko-KR"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rPr>
              <a:t>Fold3</a:t>
            </a:r>
            <a:endParaRPr kumimoji="0" lang="ko-KR" altLang="en-US"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endParaRPr>
          </a:p>
        </p:txBody>
      </p:sp>
      <p:sp>
        <p:nvSpPr>
          <p:cNvPr id="102" name="직사각형 101">
            <a:extLst>
              <a:ext uri="{FF2B5EF4-FFF2-40B4-BE49-F238E27FC236}">
                <a16:creationId xmlns:a16="http://schemas.microsoft.com/office/drawing/2014/main" id="{B3FC9181-DF0A-0339-CB28-57297E1857C1}"/>
              </a:ext>
            </a:extLst>
          </p:cNvPr>
          <p:cNvSpPr/>
          <p:nvPr/>
        </p:nvSpPr>
        <p:spPr>
          <a:xfrm>
            <a:off x="7150214" y="6033187"/>
            <a:ext cx="781654" cy="258285"/>
          </a:xfrm>
          <a:prstGeom prst="rect">
            <a:avLst/>
          </a:prstGeom>
          <a:solidFill>
            <a:srgbClr val="ED7D31"/>
          </a:solidFill>
          <a:ln>
            <a:noFill/>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ko-KR"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rPr>
              <a:t>Fold28</a:t>
            </a:r>
            <a:endParaRPr kumimoji="0" lang="ko-KR" altLang="en-US"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endParaRPr>
          </a:p>
        </p:txBody>
      </p:sp>
      <p:sp>
        <p:nvSpPr>
          <p:cNvPr id="103" name="직사각형 102">
            <a:extLst>
              <a:ext uri="{FF2B5EF4-FFF2-40B4-BE49-F238E27FC236}">
                <a16:creationId xmlns:a16="http://schemas.microsoft.com/office/drawing/2014/main" id="{CE4D89D5-D8F0-B3F6-238F-AC0A6EFB5F25}"/>
              </a:ext>
            </a:extLst>
          </p:cNvPr>
          <p:cNvSpPr/>
          <p:nvPr/>
        </p:nvSpPr>
        <p:spPr>
          <a:xfrm>
            <a:off x="8033957" y="6035386"/>
            <a:ext cx="781654" cy="258285"/>
          </a:xfrm>
          <a:prstGeom prst="rect">
            <a:avLst/>
          </a:prstGeom>
          <a:solidFill>
            <a:srgbClr val="ED7D31"/>
          </a:solidFill>
          <a:ln>
            <a:noFill/>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ko-KR"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rPr>
              <a:t>Fold29</a:t>
            </a:r>
            <a:endParaRPr kumimoji="0" lang="ko-KR" altLang="en-US"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endParaRPr>
          </a:p>
        </p:txBody>
      </p:sp>
      <p:sp>
        <p:nvSpPr>
          <p:cNvPr id="104" name="직사각형 103">
            <a:extLst>
              <a:ext uri="{FF2B5EF4-FFF2-40B4-BE49-F238E27FC236}">
                <a16:creationId xmlns:a16="http://schemas.microsoft.com/office/drawing/2014/main" id="{21FBD50E-F85E-2C4D-D4A5-CBFBB2906ED7}"/>
              </a:ext>
            </a:extLst>
          </p:cNvPr>
          <p:cNvSpPr/>
          <p:nvPr/>
        </p:nvSpPr>
        <p:spPr>
          <a:xfrm>
            <a:off x="8921228" y="6035385"/>
            <a:ext cx="781654" cy="258285"/>
          </a:xfrm>
          <a:prstGeom prst="rect">
            <a:avLst/>
          </a:prstGeom>
          <a:solidFill>
            <a:srgbClr val="ED7D31"/>
          </a:solidFill>
          <a:ln>
            <a:noFill/>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ko-KR"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rPr>
              <a:t>Fold30</a:t>
            </a:r>
            <a:endParaRPr kumimoji="0" lang="ko-KR" altLang="en-US"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endParaRPr>
          </a:p>
        </p:txBody>
      </p:sp>
      <p:sp>
        <p:nvSpPr>
          <p:cNvPr id="105" name="TextBox 104">
            <a:extLst>
              <a:ext uri="{FF2B5EF4-FFF2-40B4-BE49-F238E27FC236}">
                <a16:creationId xmlns:a16="http://schemas.microsoft.com/office/drawing/2014/main" id="{A610BCA2-1223-73D4-A168-74B914CF04BA}"/>
              </a:ext>
            </a:extLst>
          </p:cNvPr>
          <p:cNvSpPr txBox="1"/>
          <p:nvPr/>
        </p:nvSpPr>
        <p:spPr>
          <a:xfrm>
            <a:off x="6490225" y="4846782"/>
            <a:ext cx="251489" cy="830997"/>
          </a:xfrm>
          <a:prstGeom prst="rect">
            <a:avLst/>
          </a:prstGeom>
          <a:noFill/>
        </p:spPr>
        <p:txBody>
          <a:bodyPr wrap="square" rtlCol="0">
            <a:spAutoFit/>
          </a:bodyPr>
          <a:lstStyle/>
          <a:p>
            <a:pPr defTabSz="457200"/>
            <a:r>
              <a:rPr lang="en-US" altLang="ko-KR" sz="1600" dirty="0">
                <a:solidFill>
                  <a:prstClr val="black"/>
                </a:solidFill>
                <a:latin typeface="Calibri" panose="020F0502020204030204"/>
              </a:rPr>
              <a:t>.</a:t>
            </a:r>
          </a:p>
          <a:p>
            <a:pPr defTabSz="457200"/>
            <a:r>
              <a:rPr lang="en-US" altLang="ko-KR" sz="1600" dirty="0">
                <a:solidFill>
                  <a:prstClr val="black"/>
                </a:solidFill>
                <a:latin typeface="Calibri" panose="020F0502020204030204"/>
              </a:rPr>
              <a:t>.</a:t>
            </a:r>
          </a:p>
          <a:p>
            <a:pPr defTabSz="457200"/>
            <a:r>
              <a:rPr lang="en-US" altLang="ko-KR" sz="1600" dirty="0">
                <a:solidFill>
                  <a:prstClr val="black"/>
                </a:solidFill>
                <a:latin typeface="Calibri" panose="020F0502020204030204"/>
              </a:rPr>
              <a:t>.</a:t>
            </a:r>
            <a:endParaRPr lang="ko-KR" altLang="en-US" sz="1600" dirty="0">
              <a:solidFill>
                <a:prstClr val="black"/>
              </a:solidFill>
              <a:latin typeface="Calibri" panose="020F0502020204030204"/>
            </a:endParaRPr>
          </a:p>
        </p:txBody>
      </p:sp>
      <p:sp>
        <p:nvSpPr>
          <p:cNvPr id="106" name="TextBox 105">
            <a:extLst>
              <a:ext uri="{FF2B5EF4-FFF2-40B4-BE49-F238E27FC236}">
                <a16:creationId xmlns:a16="http://schemas.microsoft.com/office/drawing/2014/main" id="{97EF2399-1935-1FC4-34C1-45F1A189AE53}"/>
              </a:ext>
            </a:extLst>
          </p:cNvPr>
          <p:cNvSpPr txBox="1"/>
          <p:nvPr/>
        </p:nvSpPr>
        <p:spPr>
          <a:xfrm>
            <a:off x="6382501" y="5637440"/>
            <a:ext cx="445063" cy="351403"/>
          </a:xfrm>
          <a:prstGeom prst="rect">
            <a:avLst/>
          </a:prstGeom>
          <a:noFill/>
        </p:spPr>
        <p:txBody>
          <a:bodyPr wrap="square" rtlCol="0">
            <a:spAutoFit/>
          </a:bodyPr>
          <a:lstStyle/>
          <a:p>
            <a:pPr defTabSz="457200"/>
            <a:r>
              <a:rPr lang="en-US" altLang="ko-KR" sz="1600" dirty="0">
                <a:solidFill>
                  <a:srgbClr val="ED7D31"/>
                </a:solidFill>
                <a:latin typeface="Calibri" panose="020F0502020204030204"/>
              </a:rPr>
              <a:t>. . .</a:t>
            </a:r>
            <a:endParaRPr lang="ko-KR" altLang="en-US" sz="1600" dirty="0">
              <a:solidFill>
                <a:srgbClr val="ED7D31"/>
              </a:solidFill>
              <a:latin typeface="Calibri" panose="020F0502020204030204"/>
            </a:endParaRPr>
          </a:p>
        </p:txBody>
      </p:sp>
      <p:sp>
        <p:nvSpPr>
          <p:cNvPr id="107" name="TextBox 106">
            <a:extLst>
              <a:ext uri="{FF2B5EF4-FFF2-40B4-BE49-F238E27FC236}">
                <a16:creationId xmlns:a16="http://schemas.microsoft.com/office/drawing/2014/main" id="{7B530F4A-D210-6F81-28BF-98001F77BF0B}"/>
              </a:ext>
            </a:extLst>
          </p:cNvPr>
          <p:cNvSpPr txBox="1"/>
          <p:nvPr/>
        </p:nvSpPr>
        <p:spPr>
          <a:xfrm>
            <a:off x="2891395" y="4843363"/>
            <a:ext cx="251489" cy="830997"/>
          </a:xfrm>
          <a:prstGeom prst="rect">
            <a:avLst/>
          </a:prstGeom>
          <a:noFill/>
        </p:spPr>
        <p:txBody>
          <a:bodyPr wrap="square" rtlCol="0">
            <a:spAutoFit/>
          </a:bodyPr>
          <a:lstStyle/>
          <a:p>
            <a:pPr defTabSz="457200"/>
            <a:r>
              <a:rPr lang="en-US" altLang="ko-KR" sz="1600" dirty="0">
                <a:solidFill>
                  <a:prstClr val="black"/>
                </a:solidFill>
                <a:latin typeface="Calibri" panose="020F0502020204030204"/>
              </a:rPr>
              <a:t>.</a:t>
            </a:r>
          </a:p>
          <a:p>
            <a:pPr defTabSz="457200"/>
            <a:r>
              <a:rPr lang="en-US" altLang="ko-KR" sz="1600" dirty="0">
                <a:solidFill>
                  <a:prstClr val="black"/>
                </a:solidFill>
                <a:latin typeface="Calibri" panose="020F0502020204030204"/>
              </a:rPr>
              <a:t>.</a:t>
            </a:r>
          </a:p>
          <a:p>
            <a:pPr defTabSz="457200"/>
            <a:r>
              <a:rPr lang="en-US" altLang="ko-KR" sz="1600" dirty="0">
                <a:solidFill>
                  <a:prstClr val="black"/>
                </a:solidFill>
                <a:latin typeface="Calibri" panose="020F0502020204030204"/>
              </a:rPr>
              <a:t>.</a:t>
            </a:r>
            <a:endParaRPr lang="ko-KR" altLang="en-US" sz="1600" dirty="0">
              <a:solidFill>
                <a:prstClr val="black"/>
              </a:solidFill>
              <a:latin typeface="Calibri" panose="020F0502020204030204"/>
            </a:endParaRPr>
          </a:p>
        </p:txBody>
      </p:sp>
    </p:spTree>
    <p:extLst>
      <p:ext uri="{BB962C8B-B14F-4D97-AF65-F5344CB8AC3E}">
        <p14:creationId xmlns:p14="http://schemas.microsoft.com/office/powerpoint/2010/main" val="3260049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BE63288-BE52-499F-F40F-3880E9A0246C}"/>
              </a:ext>
            </a:extLst>
          </p:cNvPr>
          <p:cNvSpPr>
            <a:spLocks noGrp="1"/>
          </p:cNvSpPr>
          <p:nvPr>
            <p:ph type="title"/>
          </p:nvPr>
        </p:nvSpPr>
        <p:spPr/>
        <p:txBody>
          <a:bodyPr/>
          <a:lstStyle/>
          <a:p>
            <a:r>
              <a:rPr lang="en-US" altLang="ko-KR" dirty="0"/>
              <a:t>Model1’s Histogram &amp; Q-Q plot</a:t>
            </a:r>
            <a:endParaRPr lang="ko-KR" altLang="en-US" dirty="0"/>
          </a:p>
        </p:txBody>
      </p:sp>
      <p:pic>
        <p:nvPicPr>
          <p:cNvPr id="4" name="그림 3" descr="텍스트, 도표, 라인, 직사각형이(가) 표시된 사진&#10;&#10;자동 생성된 설명">
            <a:extLst>
              <a:ext uri="{FF2B5EF4-FFF2-40B4-BE49-F238E27FC236}">
                <a16:creationId xmlns:a16="http://schemas.microsoft.com/office/drawing/2014/main" id="{69329722-7522-3A55-3F34-CBEB0640438B}"/>
              </a:ext>
            </a:extLst>
          </p:cNvPr>
          <p:cNvPicPr>
            <a:picLocks noChangeAspect="1"/>
          </p:cNvPicPr>
          <p:nvPr/>
        </p:nvPicPr>
        <p:blipFill>
          <a:blip r:embed="rId2"/>
          <a:stretch>
            <a:fillRect/>
          </a:stretch>
        </p:blipFill>
        <p:spPr>
          <a:xfrm>
            <a:off x="382902" y="1950773"/>
            <a:ext cx="5713097" cy="4284823"/>
          </a:xfrm>
          <a:prstGeom prst="rect">
            <a:avLst/>
          </a:prstGeom>
        </p:spPr>
      </p:pic>
      <p:pic>
        <p:nvPicPr>
          <p:cNvPr id="10" name="그림 9" descr="텍스트, 스크린샷, 라인, 그래프이(가) 표시된 사진&#10;&#10;자동 생성된 설명">
            <a:extLst>
              <a:ext uri="{FF2B5EF4-FFF2-40B4-BE49-F238E27FC236}">
                <a16:creationId xmlns:a16="http://schemas.microsoft.com/office/drawing/2014/main" id="{2C350EE2-1F94-C3F1-E7EA-A53C46F02319}"/>
              </a:ext>
            </a:extLst>
          </p:cNvPr>
          <p:cNvPicPr>
            <a:picLocks noChangeAspect="1"/>
          </p:cNvPicPr>
          <p:nvPr/>
        </p:nvPicPr>
        <p:blipFill>
          <a:blip r:embed="rId3"/>
          <a:stretch>
            <a:fillRect/>
          </a:stretch>
        </p:blipFill>
        <p:spPr>
          <a:xfrm>
            <a:off x="6095999" y="1950773"/>
            <a:ext cx="5852172" cy="4389129"/>
          </a:xfrm>
          <a:prstGeom prst="rect">
            <a:avLst/>
          </a:prstGeom>
        </p:spPr>
      </p:pic>
    </p:spTree>
    <p:extLst>
      <p:ext uri="{BB962C8B-B14F-4D97-AF65-F5344CB8AC3E}">
        <p14:creationId xmlns:p14="http://schemas.microsoft.com/office/powerpoint/2010/main" val="114772895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BE63288-BE52-499F-F40F-3880E9A0246C}"/>
              </a:ext>
            </a:extLst>
          </p:cNvPr>
          <p:cNvSpPr>
            <a:spLocks noGrp="1"/>
          </p:cNvSpPr>
          <p:nvPr>
            <p:ph type="title"/>
          </p:nvPr>
        </p:nvSpPr>
        <p:spPr/>
        <p:txBody>
          <a:bodyPr/>
          <a:lstStyle/>
          <a:p>
            <a:r>
              <a:rPr lang="en-US" altLang="ko-KR" dirty="0"/>
              <a:t>Model2’s Histogram &amp; Q-Q plot</a:t>
            </a:r>
            <a:endParaRPr lang="ko-KR" altLang="en-US" dirty="0"/>
          </a:p>
        </p:txBody>
      </p:sp>
      <p:pic>
        <p:nvPicPr>
          <p:cNvPr id="4" name="그림 3" descr="텍스트, 도표, 스크린샷, 직사각형이(가) 표시된 사진&#10;&#10;자동 생성된 설명">
            <a:extLst>
              <a:ext uri="{FF2B5EF4-FFF2-40B4-BE49-F238E27FC236}">
                <a16:creationId xmlns:a16="http://schemas.microsoft.com/office/drawing/2014/main" id="{606E7C70-B7BA-6952-4F79-28FEAAC82DA4}"/>
              </a:ext>
            </a:extLst>
          </p:cNvPr>
          <p:cNvPicPr>
            <a:picLocks noChangeAspect="1"/>
          </p:cNvPicPr>
          <p:nvPr/>
        </p:nvPicPr>
        <p:blipFill>
          <a:blip r:embed="rId2"/>
          <a:stretch>
            <a:fillRect/>
          </a:stretch>
        </p:blipFill>
        <p:spPr>
          <a:xfrm>
            <a:off x="382903" y="1950772"/>
            <a:ext cx="5713098" cy="4284823"/>
          </a:xfrm>
          <a:prstGeom prst="rect">
            <a:avLst/>
          </a:prstGeom>
        </p:spPr>
      </p:pic>
      <p:pic>
        <p:nvPicPr>
          <p:cNvPr id="10" name="그림 9" descr="텍스트, 스크린샷, 라인, 그래프이(가) 표시된 사진&#10;&#10;자동 생성된 설명">
            <a:extLst>
              <a:ext uri="{FF2B5EF4-FFF2-40B4-BE49-F238E27FC236}">
                <a16:creationId xmlns:a16="http://schemas.microsoft.com/office/drawing/2014/main" id="{8A5E687D-2F99-8A87-7DB5-F62BBA14A552}"/>
              </a:ext>
            </a:extLst>
          </p:cNvPr>
          <p:cNvPicPr>
            <a:picLocks noChangeAspect="1"/>
          </p:cNvPicPr>
          <p:nvPr/>
        </p:nvPicPr>
        <p:blipFill>
          <a:blip r:embed="rId3"/>
          <a:stretch>
            <a:fillRect/>
          </a:stretch>
        </p:blipFill>
        <p:spPr>
          <a:xfrm>
            <a:off x="6126480" y="1950772"/>
            <a:ext cx="5852172" cy="4389129"/>
          </a:xfrm>
          <a:prstGeom prst="rect">
            <a:avLst/>
          </a:prstGeom>
        </p:spPr>
      </p:pic>
    </p:spTree>
    <p:extLst>
      <p:ext uri="{BB962C8B-B14F-4D97-AF65-F5344CB8AC3E}">
        <p14:creationId xmlns:p14="http://schemas.microsoft.com/office/powerpoint/2010/main" val="2195188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7D6620D-7D84-90A5-819F-FB8315C65C53}"/>
              </a:ext>
            </a:extLst>
          </p:cNvPr>
          <p:cNvSpPr>
            <a:spLocks noGrp="1"/>
          </p:cNvSpPr>
          <p:nvPr>
            <p:ph type="title"/>
          </p:nvPr>
        </p:nvSpPr>
        <p:spPr/>
        <p:txBody>
          <a:bodyPr/>
          <a:lstStyle/>
          <a:p>
            <a:r>
              <a:rPr lang="en-US" altLang="ko-KR" dirty="0"/>
              <a:t>Shapiro-Wilk test</a:t>
            </a:r>
            <a:endParaRPr lang="ko-KR" altLang="en-US" dirty="0"/>
          </a:p>
        </p:txBody>
      </p:sp>
      <mc:AlternateContent xmlns:mc="http://schemas.openxmlformats.org/markup-compatibility/2006" xmlns:a14="http://schemas.microsoft.com/office/drawing/2010/main">
        <mc:Choice Requires="a14">
          <p:sp>
            <p:nvSpPr>
              <p:cNvPr id="3" name="내용 개체 틀 2">
                <a:extLst>
                  <a:ext uri="{FF2B5EF4-FFF2-40B4-BE49-F238E27FC236}">
                    <a16:creationId xmlns:a16="http://schemas.microsoft.com/office/drawing/2014/main" id="{BE3C7D42-6C94-706F-71EB-127B306F9C20}"/>
                  </a:ext>
                </a:extLst>
              </p:cNvPr>
              <p:cNvSpPr>
                <a:spLocks noGrp="1"/>
              </p:cNvSpPr>
              <p:nvPr>
                <p:ph idx="1"/>
              </p:nvPr>
            </p:nvSpPr>
            <p:spPr>
              <a:xfrm>
                <a:off x="1097280" y="2027991"/>
                <a:ext cx="10058400" cy="3760891"/>
              </a:xfrm>
            </p:spPr>
            <p:txBody>
              <a:bodyPr>
                <a:noAutofit/>
              </a:bodyPr>
              <a:lstStyle/>
              <a:p>
                <a:pPr>
                  <a:buFont typeface="Arial" panose="020B0604020202020204" pitchFamily="34" charset="0"/>
                  <a:buChar char="•"/>
                </a:pPr>
                <a14:m>
                  <m:oMath xmlns:m="http://schemas.openxmlformats.org/officeDocument/2006/math">
                    <m:sSub>
                      <m:sSubPr>
                        <m:ctrlPr>
                          <a:rPr lang="en-US" altLang="ko-KR" sz="2800" b="0" i="1" smtClean="0">
                            <a:latin typeface="Cambria Math" panose="02040503050406030204" pitchFamily="18" charset="0"/>
                          </a:rPr>
                        </m:ctrlPr>
                      </m:sSubPr>
                      <m:e>
                        <m:r>
                          <a:rPr lang="en-US" altLang="ko-KR" sz="2800" b="0" i="1" smtClean="0">
                            <a:latin typeface="Cambria Math" panose="02040503050406030204" pitchFamily="18" charset="0"/>
                          </a:rPr>
                          <m:t>𝐻</m:t>
                        </m:r>
                      </m:e>
                      <m:sub>
                        <m:r>
                          <a:rPr lang="en-US" altLang="ko-KR" sz="2800" b="0" i="1" smtClean="0">
                            <a:latin typeface="Cambria Math" panose="02040503050406030204" pitchFamily="18" charset="0"/>
                          </a:rPr>
                          <m:t>0</m:t>
                        </m:r>
                      </m:sub>
                    </m:sSub>
                  </m:oMath>
                </a14:m>
                <a:r>
                  <a:rPr lang="en-US" altLang="ko-KR" sz="2800" dirty="0"/>
                  <a:t>: </a:t>
                </a:r>
                <a14:m>
                  <m:oMath xmlns:m="http://schemas.openxmlformats.org/officeDocument/2006/math">
                    <m:r>
                      <a:rPr lang="en-US" altLang="ko-KR" sz="2800" b="0" i="1" smtClean="0">
                        <a:latin typeface="Cambria Math" panose="02040503050406030204" pitchFamily="18" charset="0"/>
                      </a:rPr>
                      <m:t>𝑋</m:t>
                    </m:r>
                    <m:r>
                      <a:rPr lang="en-US" altLang="ko-KR" sz="2800" b="0" i="1" smtClean="0">
                        <a:latin typeface="Cambria Math" panose="02040503050406030204" pitchFamily="18" charset="0"/>
                      </a:rPr>
                      <m:t>~</m:t>
                    </m:r>
                    <m:r>
                      <a:rPr lang="en-US" altLang="ko-KR" sz="2800" b="0" i="1" smtClean="0">
                        <a:latin typeface="Cambria Math" panose="02040503050406030204" pitchFamily="18" charset="0"/>
                      </a:rPr>
                      <m:t>𝑁</m:t>
                    </m:r>
                  </m:oMath>
                </a14:m>
                <a:endParaRPr lang="en-US" altLang="ko-KR" sz="2800" dirty="0"/>
              </a:p>
              <a:p>
                <a:pPr>
                  <a:buFont typeface="Arial" panose="020B0604020202020204" pitchFamily="34" charset="0"/>
                  <a:buChar char="•"/>
                </a:pPr>
                <a14:m>
                  <m:oMath xmlns:m="http://schemas.openxmlformats.org/officeDocument/2006/math">
                    <m:sSub>
                      <m:sSubPr>
                        <m:ctrlPr>
                          <a:rPr lang="en-US" altLang="ko-KR" sz="2800" b="0" i="1" smtClean="0">
                            <a:latin typeface="Cambria Math" panose="02040503050406030204" pitchFamily="18" charset="0"/>
                          </a:rPr>
                        </m:ctrlPr>
                      </m:sSubPr>
                      <m:e>
                        <m:r>
                          <a:rPr lang="en-US" altLang="ko-KR" sz="2800" b="0" i="1" smtClean="0">
                            <a:latin typeface="Cambria Math" panose="02040503050406030204" pitchFamily="18" charset="0"/>
                          </a:rPr>
                          <m:t>𝐻</m:t>
                        </m:r>
                      </m:e>
                      <m:sub>
                        <m:r>
                          <a:rPr lang="en-US" altLang="ko-KR" sz="2800" b="0" i="1" smtClean="0">
                            <a:latin typeface="Cambria Math" panose="02040503050406030204" pitchFamily="18" charset="0"/>
                          </a:rPr>
                          <m:t>𝑎</m:t>
                        </m:r>
                      </m:sub>
                    </m:sSub>
                  </m:oMath>
                </a14:m>
                <a:r>
                  <a:rPr lang="en-US" altLang="ko-KR" sz="2800" dirty="0"/>
                  <a:t>: </a:t>
                </a:r>
                <a14:m>
                  <m:oMath xmlns:m="http://schemas.openxmlformats.org/officeDocument/2006/math">
                    <m:r>
                      <a:rPr lang="en-US" altLang="ko-KR" sz="2800" b="0" i="1" smtClean="0">
                        <a:latin typeface="Cambria Math" panose="02040503050406030204" pitchFamily="18" charset="0"/>
                      </a:rPr>
                      <m:t>𝑋</m:t>
                    </m:r>
                    <m:r>
                      <a:rPr lang="en-US" altLang="ko-KR" sz="2800" b="0" i="1" smtClean="0">
                        <a:latin typeface="Cambria Math" panose="02040503050406030204" pitchFamily="18" charset="0"/>
                      </a:rPr>
                      <m:t>~</m:t>
                    </m:r>
                    <m:r>
                      <a:rPr lang="en-US" altLang="ko-KR" sz="2800" b="0" i="1" smtClean="0">
                        <a:latin typeface="Cambria Math" panose="02040503050406030204" pitchFamily="18" charset="0"/>
                      </a:rPr>
                      <m:t>𝑛𝑜𝑡</m:t>
                    </m:r>
                    <m:r>
                      <a:rPr lang="en-US" altLang="ko-KR" sz="2800" b="0" i="1" smtClean="0">
                        <a:latin typeface="Cambria Math" panose="02040503050406030204" pitchFamily="18" charset="0"/>
                      </a:rPr>
                      <m:t> </m:t>
                    </m:r>
                    <m:r>
                      <a:rPr lang="en-US" altLang="ko-KR" sz="2800" b="0" i="1" smtClean="0">
                        <a:latin typeface="Cambria Math" panose="02040503050406030204" pitchFamily="18" charset="0"/>
                      </a:rPr>
                      <m:t>𝑁</m:t>
                    </m:r>
                  </m:oMath>
                </a14:m>
                <a:endParaRPr lang="en-US" altLang="ko-KR" sz="2800" b="0" dirty="0"/>
              </a:p>
              <a:p>
                <a:pPr marL="0" indent="0">
                  <a:buNone/>
                </a:pPr>
                <a14:m>
                  <m:oMathPara xmlns:m="http://schemas.openxmlformats.org/officeDocument/2006/math">
                    <m:oMathParaPr>
                      <m:jc m:val="centerGroup"/>
                    </m:oMathParaPr>
                    <m:oMath xmlns:m="http://schemas.openxmlformats.org/officeDocument/2006/math">
                      <m:r>
                        <a:rPr lang="en-US" altLang="ko-KR" sz="2800" b="0" i="1" smtClean="0">
                          <a:latin typeface="Cambria Math" panose="02040503050406030204" pitchFamily="18" charset="0"/>
                        </a:rPr>
                        <m:t>𝑊</m:t>
                      </m:r>
                      <m:r>
                        <a:rPr lang="en-US" altLang="ko-KR" sz="2800" b="0" i="1" smtClean="0">
                          <a:latin typeface="Cambria Math" panose="02040503050406030204" pitchFamily="18" charset="0"/>
                        </a:rPr>
                        <m:t>=</m:t>
                      </m:r>
                      <m:f>
                        <m:fPr>
                          <m:ctrlPr>
                            <a:rPr lang="en-US" altLang="ko-KR" sz="2800" b="0" i="1" smtClean="0">
                              <a:latin typeface="Cambria Math" panose="02040503050406030204" pitchFamily="18" charset="0"/>
                            </a:rPr>
                          </m:ctrlPr>
                        </m:fPr>
                        <m:num>
                          <m:sSup>
                            <m:sSupPr>
                              <m:ctrlPr>
                                <a:rPr lang="en-US" altLang="ko-KR" sz="2800" b="0" i="1" smtClean="0">
                                  <a:latin typeface="Cambria Math" panose="02040503050406030204" pitchFamily="18" charset="0"/>
                                </a:rPr>
                              </m:ctrlPr>
                            </m:sSupPr>
                            <m:e>
                              <m:r>
                                <a:rPr lang="en-US" altLang="ko-KR" sz="2800" b="0" i="1" smtClean="0">
                                  <a:latin typeface="Cambria Math" panose="02040503050406030204" pitchFamily="18" charset="0"/>
                                </a:rPr>
                                <m:t>(</m:t>
                              </m:r>
                              <m:nary>
                                <m:naryPr>
                                  <m:chr m:val="∑"/>
                                  <m:limLoc m:val="subSup"/>
                                  <m:ctrlPr>
                                    <a:rPr lang="en-US" altLang="ko-KR" sz="2800" i="1">
                                      <a:latin typeface="Cambria Math" panose="02040503050406030204" pitchFamily="18" charset="0"/>
                                    </a:rPr>
                                  </m:ctrlPr>
                                </m:naryPr>
                                <m:sub>
                                  <m:r>
                                    <m:rPr>
                                      <m:brk m:alnAt="25"/>
                                    </m:rPr>
                                    <a:rPr lang="en-US" altLang="ko-KR" sz="2800" i="1">
                                      <a:latin typeface="Cambria Math" panose="02040503050406030204" pitchFamily="18" charset="0"/>
                                    </a:rPr>
                                    <m:t>𝑖</m:t>
                                  </m:r>
                                  <m:r>
                                    <a:rPr lang="en-US" altLang="ko-KR" sz="2800" i="1">
                                      <a:latin typeface="Cambria Math" panose="02040503050406030204" pitchFamily="18" charset="0"/>
                                    </a:rPr>
                                    <m:t>=1</m:t>
                                  </m:r>
                                </m:sub>
                                <m:sup>
                                  <m:r>
                                    <a:rPr lang="en-US" altLang="ko-KR" sz="2800" i="1">
                                      <a:latin typeface="Cambria Math" panose="02040503050406030204" pitchFamily="18" charset="0"/>
                                    </a:rPr>
                                    <m:t>𝑛</m:t>
                                  </m:r>
                                </m:sup>
                                <m:e>
                                  <m:sSub>
                                    <m:sSubPr>
                                      <m:ctrlPr>
                                        <a:rPr lang="en-US" altLang="ko-KR" sz="2800" i="1">
                                          <a:latin typeface="Cambria Math" panose="02040503050406030204" pitchFamily="18" charset="0"/>
                                        </a:rPr>
                                      </m:ctrlPr>
                                    </m:sSubPr>
                                    <m:e>
                                      <m:r>
                                        <a:rPr lang="en-US" altLang="ko-KR" sz="2800" i="1">
                                          <a:latin typeface="Cambria Math" panose="02040503050406030204" pitchFamily="18" charset="0"/>
                                        </a:rPr>
                                        <m:t>𝑎</m:t>
                                      </m:r>
                                    </m:e>
                                    <m:sub>
                                      <m:r>
                                        <a:rPr lang="en-US" altLang="ko-KR" sz="2800" i="1">
                                          <a:latin typeface="Cambria Math" panose="02040503050406030204" pitchFamily="18" charset="0"/>
                                        </a:rPr>
                                        <m:t>𝑖</m:t>
                                      </m:r>
                                    </m:sub>
                                  </m:sSub>
                                  <m:sSub>
                                    <m:sSubPr>
                                      <m:ctrlPr>
                                        <a:rPr lang="en-US" altLang="ko-KR" sz="2800" i="1">
                                          <a:latin typeface="Cambria Math" panose="02040503050406030204" pitchFamily="18" charset="0"/>
                                        </a:rPr>
                                      </m:ctrlPr>
                                    </m:sSubPr>
                                    <m:e>
                                      <m:r>
                                        <a:rPr lang="en-US" altLang="ko-KR" sz="2800" i="1">
                                          <a:latin typeface="Cambria Math" panose="02040503050406030204" pitchFamily="18" charset="0"/>
                                        </a:rPr>
                                        <m:t>𝑥</m:t>
                                      </m:r>
                                    </m:e>
                                    <m:sub>
                                      <m:r>
                                        <a:rPr lang="en-US" altLang="ko-KR" sz="2800" i="1">
                                          <a:latin typeface="Cambria Math" panose="02040503050406030204" pitchFamily="18" charset="0"/>
                                        </a:rPr>
                                        <m:t>(</m:t>
                                      </m:r>
                                      <m:r>
                                        <a:rPr lang="en-US" altLang="ko-KR" sz="2800" i="1">
                                          <a:latin typeface="Cambria Math" panose="02040503050406030204" pitchFamily="18" charset="0"/>
                                        </a:rPr>
                                        <m:t>𝑖</m:t>
                                      </m:r>
                                      <m:r>
                                        <a:rPr lang="en-US" altLang="ko-KR" sz="2800" i="1">
                                          <a:latin typeface="Cambria Math" panose="02040503050406030204" pitchFamily="18" charset="0"/>
                                        </a:rPr>
                                        <m:t>)</m:t>
                                      </m:r>
                                    </m:sub>
                                  </m:sSub>
                                  <m:r>
                                    <a:rPr lang="en-US" altLang="ko-KR" sz="2800" b="0" i="1" smtClean="0">
                                      <a:latin typeface="Cambria Math" panose="02040503050406030204" pitchFamily="18" charset="0"/>
                                    </a:rPr>
                                    <m:t>)</m:t>
                                  </m:r>
                                </m:e>
                              </m:nary>
                            </m:e>
                            <m:sup>
                              <m:r>
                                <a:rPr lang="en-US" altLang="ko-KR" sz="2800" b="0" i="1" smtClean="0">
                                  <a:latin typeface="Cambria Math" panose="02040503050406030204" pitchFamily="18" charset="0"/>
                                </a:rPr>
                                <m:t>2</m:t>
                              </m:r>
                            </m:sup>
                          </m:sSup>
                        </m:num>
                        <m:den>
                          <m:nary>
                            <m:naryPr>
                              <m:chr m:val="∑"/>
                              <m:limLoc m:val="subSup"/>
                              <m:ctrlPr>
                                <a:rPr lang="en-US" altLang="ko-KR" sz="2800" b="0" i="1" smtClean="0">
                                  <a:latin typeface="Cambria Math" panose="02040503050406030204" pitchFamily="18" charset="0"/>
                                </a:rPr>
                              </m:ctrlPr>
                            </m:naryPr>
                            <m:sub>
                              <m:r>
                                <m:rPr>
                                  <m:brk m:alnAt="25"/>
                                </m:rPr>
                                <a:rPr lang="en-US" altLang="ko-KR" sz="2800" b="0" i="1" smtClean="0">
                                  <a:latin typeface="Cambria Math" panose="02040503050406030204" pitchFamily="18" charset="0"/>
                                </a:rPr>
                                <m:t>𝑖</m:t>
                              </m:r>
                              <m:r>
                                <a:rPr lang="en-US" altLang="ko-KR" sz="2800" b="0" i="1" smtClean="0">
                                  <a:latin typeface="Cambria Math" panose="02040503050406030204" pitchFamily="18" charset="0"/>
                                </a:rPr>
                                <m:t>=1</m:t>
                              </m:r>
                            </m:sub>
                            <m:sup>
                              <m:r>
                                <a:rPr lang="en-US" altLang="ko-KR" sz="2800" b="0" i="1" smtClean="0">
                                  <a:latin typeface="Cambria Math" panose="02040503050406030204" pitchFamily="18" charset="0"/>
                                </a:rPr>
                                <m:t>𝑛</m:t>
                              </m:r>
                            </m:sup>
                            <m:e>
                              <m:sSup>
                                <m:sSupPr>
                                  <m:ctrlPr>
                                    <a:rPr lang="en-US" altLang="ko-KR" sz="2800" b="0" i="1" smtClean="0">
                                      <a:latin typeface="Cambria Math" panose="02040503050406030204" pitchFamily="18" charset="0"/>
                                    </a:rPr>
                                  </m:ctrlPr>
                                </m:sSupPr>
                                <m:e>
                                  <m:r>
                                    <a:rPr lang="en-US" altLang="ko-KR" sz="2800" b="0" i="1" smtClean="0">
                                      <a:latin typeface="Cambria Math" panose="02040503050406030204" pitchFamily="18" charset="0"/>
                                    </a:rPr>
                                    <m:t>(</m:t>
                                  </m:r>
                                  <m:sSubSup>
                                    <m:sSubSupPr>
                                      <m:ctrlPr>
                                        <a:rPr lang="en-US" altLang="ko-KR" sz="2800" b="0" i="1" smtClean="0">
                                          <a:latin typeface="Cambria Math" panose="02040503050406030204" pitchFamily="18" charset="0"/>
                                        </a:rPr>
                                      </m:ctrlPr>
                                    </m:sSubSupPr>
                                    <m:e>
                                      <m:r>
                                        <a:rPr lang="en-US" altLang="ko-KR" sz="2800" b="0" i="1" smtClean="0">
                                          <a:latin typeface="Cambria Math" panose="02040503050406030204" pitchFamily="18" charset="0"/>
                                        </a:rPr>
                                        <m:t>𝑥</m:t>
                                      </m:r>
                                    </m:e>
                                    <m:sub>
                                      <m:r>
                                        <a:rPr lang="en-US" altLang="ko-KR" sz="2800" b="0" i="1" smtClean="0">
                                          <a:latin typeface="Cambria Math" panose="02040503050406030204" pitchFamily="18" charset="0"/>
                                        </a:rPr>
                                        <m:t>𝑖</m:t>
                                      </m:r>
                                    </m:sub>
                                    <m:sup/>
                                  </m:sSubSup>
                                  <m:r>
                                    <a:rPr lang="en-US" altLang="ko-KR" sz="2800" b="0" i="1" smtClean="0">
                                      <a:latin typeface="Cambria Math" panose="02040503050406030204" pitchFamily="18" charset="0"/>
                                    </a:rPr>
                                    <m:t>−</m:t>
                                  </m:r>
                                  <m:acc>
                                    <m:accPr>
                                      <m:chr m:val="̅"/>
                                      <m:ctrlPr>
                                        <a:rPr lang="en-US" altLang="ko-KR" sz="2800" b="0" i="1" smtClean="0">
                                          <a:latin typeface="Cambria Math" panose="02040503050406030204" pitchFamily="18" charset="0"/>
                                        </a:rPr>
                                      </m:ctrlPr>
                                    </m:accPr>
                                    <m:e>
                                      <m:r>
                                        <a:rPr lang="en-US" altLang="ko-KR" sz="2800" b="0" i="1" smtClean="0">
                                          <a:latin typeface="Cambria Math" panose="02040503050406030204" pitchFamily="18" charset="0"/>
                                        </a:rPr>
                                        <m:t>𝑥</m:t>
                                      </m:r>
                                    </m:e>
                                  </m:acc>
                                  <m:r>
                                    <a:rPr lang="en-US" altLang="ko-KR" sz="2800" b="0" i="1" smtClean="0">
                                      <a:latin typeface="Cambria Math" panose="02040503050406030204" pitchFamily="18" charset="0"/>
                                    </a:rPr>
                                    <m:t>)</m:t>
                                  </m:r>
                                </m:e>
                                <m:sup>
                                  <m:r>
                                    <a:rPr lang="en-US" altLang="ko-KR" sz="2800" b="0" i="1" smtClean="0">
                                      <a:latin typeface="Cambria Math" panose="02040503050406030204" pitchFamily="18" charset="0"/>
                                    </a:rPr>
                                    <m:t>2</m:t>
                                  </m:r>
                                </m:sup>
                              </m:sSup>
                            </m:e>
                          </m:nary>
                        </m:den>
                      </m:f>
                    </m:oMath>
                  </m:oMathPara>
                </a14:m>
                <a:endParaRPr lang="en-US" altLang="ko-KR" sz="2800" dirty="0"/>
              </a:p>
              <a:p>
                <a:pPr marL="0" indent="0">
                  <a:buNone/>
                </a:pPr>
                <a:endParaRPr lang="en-US" altLang="ko-KR" sz="2800" dirty="0"/>
              </a:p>
              <a:p>
                <a:pPr marL="0" indent="0">
                  <a:buNone/>
                </a:pPr>
                <a14:m>
                  <m:oMathPara xmlns:m="http://schemas.openxmlformats.org/officeDocument/2006/math">
                    <m:oMathParaPr>
                      <m:jc m:val="left"/>
                    </m:oMathParaPr>
                    <m:oMath xmlns:m="http://schemas.openxmlformats.org/officeDocument/2006/math">
                      <m:sSub>
                        <m:sSubPr>
                          <m:ctrlPr>
                            <a:rPr lang="en-US" altLang="ko-KR" sz="2800" i="1" smtClean="0">
                              <a:latin typeface="Cambria Math" panose="02040503050406030204" pitchFamily="18" charset="0"/>
                            </a:rPr>
                          </m:ctrlPr>
                        </m:sSubPr>
                        <m:e>
                          <m:r>
                            <a:rPr lang="en-US" altLang="ko-KR" sz="2800" b="0" i="1" smtClean="0">
                              <a:latin typeface="Cambria Math" panose="02040503050406030204" pitchFamily="18" charset="0"/>
                            </a:rPr>
                            <m:t>𝑀𝑜𝑑𝑒𝑙</m:t>
                          </m:r>
                        </m:e>
                        <m:sub>
                          <m:r>
                            <a:rPr lang="en-US" altLang="ko-KR" sz="2800" b="0" i="1" smtClean="0">
                              <a:latin typeface="Cambria Math" panose="02040503050406030204" pitchFamily="18" charset="0"/>
                            </a:rPr>
                            <m:t>𝑆</m:t>
                          </m:r>
                        </m:sub>
                      </m:sSub>
                      <m:r>
                        <a:rPr lang="en-US" altLang="ko-KR" sz="2800" b="0" i="1" smtClean="0">
                          <a:latin typeface="Cambria Math" panose="02040503050406030204" pitchFamily="18" charset="0"/>
                        </a:rPr>
                        <m:t>:</m:t>
                      </m:r>
                      <m:r>
                        <a:rPr lang="en-US" altLang="ko-KR" sz="2800" b="0" i="1" smtClean="0">
                          <a:latin typeface="Cambria Math" panose="02040503050406030204" pitchFamily="18" charset="0"/>
                        </a:rPr>
                        <m:t>𝑊</m:t>
                      </m:r>
                      <m:r>
                        <a:rPr lang="en-US" altLang="ko-KR" sz="2800" b="0" i="1" smtClean="0">
                          <a:latin typeface="Cambria Math" panose="02040503050406030204" pitchFamily="18" charset="0"/>
                        </a:rPr>
                        <m:t>=0.957, </m:t>
                      </m:r>
                      <m:r>
                        <a:rPr lang="en-US" altLang="ko-KR" sz="2800" b="0" i="1" smtClean="0">
                          <a:latin typeface="Cambria Math" panose="02040503050406030204" pitchFamily="18" charset="0"/>
                        </a:rPr>
                        <m:t>𝑝</m:t>
                      </m:r>
                      <m:r>
                        <m:rPr>
                          <m:nor/>
                        </m:rPr>
                        <a:rPr lang="en-US" altLang="ko-KR" sz="2800" b="0" i="0" smtClean="0">
                          <a:latin typeface="Cambria Math" panose="02040503050406030204" pitchFamily="18" charset="0"/>
                        </a:rPr>
                        <m:t>−</m:t>
                      </m:r>
                      <m:r>
                        <a:rPr lang="en-US" altLang="ko-KR" sz="2800" b="0" i="1" smtClean="0">
                          <a:latin typeface="Cambria Math" panose="02040503050406030204" pitchFamily="18" charset="0"/>
                        </a:rPr>
                        <m:t>𝑣𝑎𝑙𝑢𝑒</m:t>
                      </m:r>
                      <m:r>
                        <a:rPr lang="en-US" altLang="ko-KR" sz="2800" b="0" i="1" smtClean="0">
                          <a:latin typeface="Cambria Math" panose="02040503050406030204" pitchFamily="18" charset="0"/>
                        </a:rPr>
                        <m:t>=0.265</m:t>
                      </m:r>
                    </m:oMath>
                  </m:oMathPara>
                </a14:m>
                <a:endParaRPr lang="en-US" altLang="ko-KR" sz="2800" b="0" dirty="0"/>
              </a:p>
              <a:p>
                <a:pPr marL="0" indent="0">
                  <a:buNone/>
                </a:pPr>
                <a14:m>
                  <m:oMathPara xmlns:m="http://schemas.openxmlformats.org/officeDocument/2006/math">
                    <m:oMathParaPr>
                      <m:jc m:val="left"/>
                    </m:oMathParaPr>
                    <m:oMath xmlns:m="http://schemas.openxmlformats.org/officeDocument/2006/math">
                      <m:sSub>
                        <m:sSubPr>
                          <m:ctrlPr>
                            <a:rPr lang="en-US" altLang="ko-KR" sz="2800" i="1" smtClean="0">
                              <a:latin typeface="Cambria Math" panose="02040503050406030204" pitchFamily="18" charset="0"/>
                            </a:rPr>
                          </m:ctrlPr>
                        </m:sSubPr>
                        <m:e>
                          <m:r>
                            <a:rPr lang="en-US" altLang="ko-KR" sz="2800" b="0" i="1" smtClean="0">
                              <a:latin typeface="Cambria Math" panose="02040503050406030204" pitchFamily="18" charset="0"/>
                            </a:rPr>
                            <m:t>𝑀𝑜𝑑𝑒𝑙</m:t>
                          </m:r>
                        </m:e>
                        <m:sub>
                          <m:r>
                            <a:rPr lang="en-US" altLang="ko-KR" sz="2800" b="0" i="1" smtClean="0">
                              <a:latin typeface="Cambria Math" panose="02040503050406030204" pitchFamily="18" charset="0"/>
                            </a:rPr>
                            <m:t>𝐼</m:t>
                          </m:r>
                        </m:sub>
                      </m:sSub>
                      <m:r>
                        <a:rPr lang="en-US" altLang="ko-KR" sz="2800" b="0" i="1" smtClean="0">
                          <a:latin typeface="Cambria Math" panose="02040503050406030204" pitchFamily="18" charset="0"/>
                        </a:rPr>
                        <m:t>:</m:t>
                      </m:r>
                      <m:r>
                        <a:rPr lang="en-US" altLang="ko-KR" sz="2800" b="0" i="1" smtClean="0">
                          <a:latin typeface="Cambria Math" panose="02040503050406030204" pitchFamily="18" charset="0"/>
                        </a:rPr>
                        <m:t>𝑊</m:t>
                      </m:r>
                      <m:r>
                        <a:rPr lang="en-US" altLang="ko-KR" sz="2800" b="0" i="1" smtClean="0">
                          <a:latin typeface="Cambria Math" panose="02040503050406030204" pitchFamily="18" charset="0"/>
                        </a:rPr>
                        <m:t>=0.965, </m:t>
                      </m:r>
                      <m:r>
                        <a:rPr lang="en-US" altLang="ko-KR" sz="2800" b="0" i="1" smtClean="0">
                          <a:latin typeface="Cambria Math" panose="02040503050406030204" pitchFamily="18" charset="0"/>
                        </a:rPr>
                        <m:t>𝑝</m:t>
                      </m:r>
                      <m:r>
                        <m:rPr>
                          <m:nor/>
                        </m:rPr>
                        <a:rPr lang="en-US" altLang="ko-KR" sz="2800" b="0" i="0" smtClean="0">
                          <a:latin typeface="Cambria Math" panose="02040503050406030204" pitchFamily="18" charset="0"/>
                        </a:rPr>
                        <m:t>−</m:t>
                      </m:r>
                      <m:r>
                        <a:rPr lang="en-US" altLang="ko-KR" sz="2800" b="0" i="1" smtClean="0">
                          <a:latin typeface="Cambria Math" panose="02040503050406030204" pitchFamily="18" charset="0"/>
                        </a:rPr>
                        <m:t>𝑣𝑎𝑙𝑢𝑒</m:t>
                      </m:r>
                      <m:r>
                        <a:rPr lang="en-US" altLang="ko-KR" sz="2800" b="0" i="1" smtClean="0">
                          <a:latin typeface="Cambria Math" panose="02040503050406030204" pitchFamily="18" charset="0"/>
                        </a:rPr>
                        <m:t>=0.403</m:t>
                      </m:r>
                    </m:oMath>
                  </m:oMathPara>
                </a14:m>
                <a:endParaRPr lang="en-US" altLang="ko-KR" sz="2800" dirty="0"/>
              </a:p>
              <a:p>
                <a:pPr marL="0" indent="0">
                  <a:buNone/>
                </a:pPr>
                <a14:m>
                  <m:oMathPara xmlns:m="http://schemas.openxmlformats.org/officeDocument/2006/math">
                    <m:oMathParaPr>
                      <m:jc m:val="right"/>
                    </m:oMathParaPr>
                    <m:oMath xmlns:m="http://schemas.openxmlformats.org/officeDocument/2006/math">
                      <m:r>
                        <a:rPr lang="en-US" altLang="ko-KR" sz="1800" b="0" i="1" smtClean="0">
                          <a:latin typeface="Cambria Math" panose="02040503050406030204" pitchFamily="18" charset="0"/>
                        </a:rPr>
                        <m:t>(</m:t>
                      </m:r>
                      <m:r>
                        <a:rPr lang="ko-KR" altLang="en-US" sz="1800" i="1" smtClean="0">
                          <a:latin typeface="Cambria Math" panose="02040503050406030204" pitchFamily="18" charset="0"/>
                        </a:rPr>
                        <m:t>𝛼</m:t>
                      </m:r>
                      <m:r>
                        <a:rPr lang="en-US" altLang="ko-KR" sz="1800" b="0" i="1" smtClean="0">
                          <a:latin typeface="Cambria Math" panose="02040503050406030204" pitchFamily="18" charset="0"/>
                        </a:rPr>
                        <m:t>=0.05)</m:t>
                      </m:r>
                    </m:oMath>
                  </m:oMathPara>
                </a14:m>
                <a:endParaRPr lang="en-US" altLang="ko-KR" sz="1800" dirty="0"/>
              </a:p>
            </p:txBody>
          </p:sp>
        </mc:Choice>
        <mc:Fallback xmlns="">
          <p:sp>
            <p:nvSpPr>
              <p:cNvPr id="3" name="내용 개체 틀 2">
                <a:extLst>
                  <a:ext uri="{FF2B5EF4-FFF2-40B4-BE49-F238E27FC236}">
                    <a16:creationId xmlns:a16="http://schemas.microsoft.com/office/drawing/2014/main" id="{BE3C7D42-6C94-706F-71EB-127B306F9C20}"/>
                  </a:ext>
                </a:extLst>
              </p:cNvPr>
              <p:cNvSpPr>
                <a:spLocks noGrp="1" noRot="1" noChangeAspect="1" noMove="1" noResize="1" noEditPoints="1" noAdjustHandles="1" noChangeArrowheads="1" noChangeShapeType="1" noTextEdit="1"/>
              </p:cNvSpPr>
              <p:nvPr>
                <p:ph idx="1"/>
              </p:nvPr>
            </p:nvSpPr>
            <p:spPr>
              <a:xfrm>
                <a:off x="1097280" y="2027991"/>
                <a:ext cx="10058400" cy="3760891"/>
              </a:xfrm>
              <a:blipFill>
                <a:blip r:embed="rId2"/>
                <a:stretch>
                  <a:fillRect t="-1783" r="-1152" b="-17828"/>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88894056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7D6620D-7D84-90A5-819F-FB8315C65C53}"/>
              </a:ext>
            </a:extLst>
          </p:cNvPr>
          <p:cNvSpPr>
            <a:spLocks noGrp="1"/>
          </p:cNvSpPr>
          <p:nvPr>
            <p:ph type="title"/>
          </p:nvPr>
        </p:nvSpPr>
        <p:spPr/>
        <p:txBody>
          <a:bodyPr/>
          <a:lstStyle/>
          <a:p>
            <a:r>
              <a:rPr lang="en-US" altLang="ko-KR" dirty="0"/>
              <a:t>Jarque-Bera test</a:t>
            </a:r>
            <a:endParaRPr lang="ko-KR" altLang="en-US" dirty="0"/>
          </a:p>
        </p:txBody>
      </p:sp>
      <mc:AlternateContent xmlns:mc="http://schemas.openxmlformats.org/markup-compatibility/2006" xmlns:a14="http://schemas.microsoft.com/office/drawing/2010/main">
        <mc:Choice Requires="a14">
          <p:sp>
            <p:nvSpPr>
              <p:cNvPr id="3" name="내용 개체 틀 2">
                <a:extLst>
                  <a:ext uri="{FF2B5EF4-FFF2-40B4-BE49-F238E27FC236}">
                    <a16:creationId xmlns:a16="http://schemas.microsoft.com/office/drawing/2014/main" id="{BE3C7D42-6C94-706F-71EB-127B306F9C20}"/>
                  </a:ext>
                </a:extLst>
              </p:cNvPr>
              <p:cNvSpPr>
                <a:spLocks noGrp="1"/>
              </p:cNvSpPr>
              <p:nvPr>
                <p:ph idx="1"/>
              </p:nvPr>
            </p:nvSpPr>
            <p:spPr/>
            <p:txBody>
              <a:bodyPr>
                <a:noAutofit/>
              </a:bodyPr>
              <a:lstStyle/>
              <a:p>
                <a:pPr>
                  <a:buFont typeface="Arial" panose="020B0604020202020204" pitchFamily="34" charset="0"/>
                  <a:buChar char="•"/>
                </a:pPr>
                <a14:m>
                  <m:oMath xmlns:m="http://schemas.openxmlformats.org/officeDocument/2006/math">
                    <m:sSub>
                      <m:sSubPr>
                        <m:ctrlPr>
                          <a:rPr lang="en-US" altLang="ko-KR" sz="2800" b="0" i="1" smtClean="0">
                            <a:latin typeface="Cambria Math" panose="02040503050406030204" pitchFamily="18" charset="0"/>
                          </a:rPr>
                        </m:ctrlPr>
                      </m:sSubPr>
                      <m:e>
                        <m:r>
                          <a:rPr lang="en-US" altLang="ko-KR" sz="2800" b="0" i="1" smtClean="0">
                            <a:latin typeface="Cambria Math" panose="02040503050406030204" pitchFamily="18" charset="0"/>
                          </a:rPr>
                          <m:t>𝐻</m:t>
                        </m:r>
                      </m:e>
                      <m:sub>
                        <m:r>
                          <a:rPr lang="en-US" altLang="ko-KR" sz="2800" b="0" i="1" smtClean="0">
                            <a:latin typeface="Cambria Math" panose="02040503050406030204" pitchFamily="18" charset="0"/>
                          </a:rPr>
                          <m:t>0</m:t>
                        </m:r>
                      </m:sub>
                    </m:sSub>
                  </m:oMath>
                </a14:m>
                <a:r>
                  <a:rPr lang="en-US" altLang="ko-KR" sz="2800" dirty="0"/>
                  <a:t>: </a:t>
                </a:r>
                <a14:m>
                  <m:oMath xmlns:m="http://schemas.openxmlformats.org/officeDocument/2006/math">
                    <m:r>
                      <a:rPr lang="en-US" altLang="ko-KR" sz="2800" b="0" i="1" smtClean="0">
                        <a:latin typeface="Cambria Math" panose="02040503050406030204" pitchFamily="18" charset="0"/>
                      </a:rPr>
                      <m:t>𝑋</m:t>
                    </m:r>
                    <m:r>
                      <a:rPr lang="en-US" altLang="ko-KR" sz="2800" b="0" i="1" smtClean="0">
                        <a:latin typeface="Cambria Math" panose="02040503050406030204" pitchFamily="18" charset="0"/>
                      </a:rPr>
                      <m:t>~</m:t>
                    </m:r>
                    <m:r>
                      <a:rPr lang="en-US" altLang="ko-KR" sz="2800" b="0" i="1" smtClean="0">
                        <a:latin typeface="Cambria Math" panose="02040503050406030204" pitchFamily="18" charset="0"/>
                      </a:rPr>
                      <m:t>𝑁</m:t>
                    </m:r>
                  </m:oMath>
                </a14:m>
                <a:endParaRPr lang="en-US" altLang="ko-KR" sz="2800" dirty="0"/>
              </a:p>
              <a:p>
                <a:pPr>
                  <a:buFont typeface="Arial" panose="020B0604020202020204" pitchFamily="34" charset="0"/>
                  <a:buChar char="•"/>
                </a:pPr>
                <a14:m>
                  <m:oMath xmlns:m="http://schemas.openxmlformats.org/officeDocument/2006/math">
                    <m:sSub>
                      <m:sSubPr>
                        <m:ctrlPr>
                          <a:rPr lang="en-US" altLang="ko-KR" sz="2800" b="0" i="1" smtClean="0">
                            <a:latin typeface="Cambria Math" panose="02040503050406030204" pitchFamily="18" charset="0"/>
                          </a:rPr>
                        </m:ctrlPr>
                      </m:sSubPr>
                      <m:e>
                        <m:r>
                          <a:rPr lang="en-US" altLang="ko-KR" sz="2800" b="0" i="1" smtClean="0">
                            <a:latin typeface="Cambria Math" panose="02040503050406030204" pitchFamily="18" charset="0"/>
                          </a:rPr>
                          <m:t>𝐻</m:t>
                        </m:r>
                      </m:e>
                      <m:sub>
                        <m:r>
                          <a:rPr lang="en-US" altLang="ko-KR" sz="2800" b="0" i="1" smtClean="0">
                            <a:latin typeface="Cambria Math" panose="02040503050406030204" pitchFamily="18" charset="0"/>
                          </a:rPr>
                          <m:t>𝑎</m:t>
                        </m:r>
                      </m:sub>
                    </m:sSub>
                  </m:oMath>
                </a14:m>
                <a:r>
                  <a:rPr lang="en-US" altLang="ko-KR" sz="2800" dirty="0"/>
                  <a:t>: </a:t>
                </a:r>
                <a14:m>
                  <m:oMath xmlns:m="http://schemas.openxmlformats.org/officeDocument/2006/math">
                    <m:r>
                      <a:rPr lang="en-US" altLang="ko-KR" sz="2800" b="0" i="1" smtClean="0">
                        <a:latin typeface="Cambria Math" panose="02040503050406030204" pitchFamily="18" charset="0"/>
                      </a:rPr>
                      <m:t>𝑋</m:t>
                    </m:r>
                    <m:r>
                      <a:rPr lang="en-US" altLang="ko-KR" sz="2800" b="0" i="1" smtClean="0">
                        <a:latin typeface="Cambria Math" panose="02040503050406030204" pitchFamily="18" charset="0"/>
                      </a:rPr>
                      <m:t>~</m:t>
                    </m:r>
                    <m:r>
                      <a:rPr lang="en-US" altLang="ko-KR" sz="2800" b="0" i="1" smtClean="0">
                        <a:latin typeface="Cambria Math" panose="02040503050406030204" pitchFamily="18" charset="0"/>
                      </a:rPr>
                      <m:t>𝑛𝑜𝑡</m:t>
                    </m:r>
                    <m:r>
                      <a:rPr lang="en-US" altLang="ko-KR" sz="2800" b="0" i="1" smtClean="0">
                        <a:latin typeface="Cambria Math" panose="02040503050406030204" pitchFamily="18" charset="0"/>
                      </a:rPr>
                      <m:t> </m:t>
                    </m:r>
                    <m:r>
                      <a:rPr lang="en-US" altLang="ko-KR" sz="2800" b="0" i="1" smtClean="0">
                        <a:latin typeface="Cambria Math" panose="02040503050406030204" pitchFamily="18" charset="0"/>
                      </a:rPr>
                      <m:t>𝑁</m:t>
                    </m:r>
                  </m:oMath>
                </a14:m>
                <a:endParaRPr lang="en-US" altLang="ko-KR" sz="2800" b="0" dirty="0"/>
              </a:p>
              <a:p>
                <a:pPr marL="0" indent="0">
                  <a:buNone/>
                </a:pPr>
                <a14:m>
                  <m:oMathPara xmlns:m="http://schemas.openxmlformats.org/officeDocument/2006/math">
                    <m:oMathParaPr>
                      <m:jc m:val="centerGroup"/>
                    </m:oMathParaPr>
                    <m:oMath xmlns:m="http://schemas.openxmlformats.org/officeDocument/2006/math">
                      <m:r>
                        <a:rPr lang="en-US" altLang="ko-KR" sz="2800" b="0" i="1" smtClean="0">
                          <a:latin typeface="Cambria Math" panose="02040503050406030204" pitchFamily="18" charset="0"/>
                        </a:rPr>
                        <m:t>𝐽𝐵</m:t>
                      </m:r>
                      <m:r>
                        <a:rPr lang="en-US" altLang="ko-KR" sz="2800" b="0" i="1" smtClean="0">
                          <a:latin typeface="Cambria Math" panose="02040503050406030204" pitchFamily="18" charset="0"/>
                        </a:rPr>
                        <m:t>=</m:t>
                      </m:r>
                      <m:f>
                        <m:fPr>
                          <m:ctrlPr>
                            <a:rPr lang="en-US" altLang="ko-KR" sz="2800" b="0" i="1" smtClean="0">
                              <a:latin typeface="Cambria Math" panose="02040503050406030204" pitchFamily="18" charset="0"/>
                            </a:rPr>
                          </m:ctrlPr>
                        </m:fPr>
                        <m:num>
                          <m:r>
                            <a:rPr lang="en-US" altLang="ko-KR" sz="2800" b="0" i="1" smtClean="0">
                              <a:latin typeface="Cambria Math" panose="02040503050406030204" pitchFamily="18" charset="0"/>
                            </a:rPr>
                            <m:t>𝑛</m:t>
                          </m:r>
                        </m:num>
                        <m:den>
                          <m:r>
                            <a:rPr lang="en-US" altLang="ko-KR" sz="2800" b="0" i="1" smtClean="0">
                              <a:latin typeface="Cambria Math" panose="02040503050406030204" pitchFamily="18" charset="0"/>
                            </a:rPr>
                            <m:t>6</m:t>
                          </m:r>
                        </m:den>
                      </m:f>
                      <m:r>
                        <a:rPr lang="en-US" altLang="ko-KR" sz="2800" b="0" i="1" smtClean="0">
                          <a:latin typeface="Cambria Math" panose="02040503050406030204" pitchFamily="18" charset="0"/>
                        </a:rPr>
                        <m:t>(</m:t>
                      </m:r>
                      <m:sSup>
                        <m:sSupPr>
                          <m:ctrlPr>
                            <a:rPr lang="en-US" altLang="ko-KR" sz="2800" b="0" i="1" smtClean="0">
                              <a:latin typeface="Cambria Math" panose="02040503050406030204" pitchFamily="18" charset="0"/>
                            </a:rPr>
                          </m:ctrlPr>
                        </m:sSupPr>
                        <m:e>
                          <m:r>
                            <a:rPr lang="en-US" altLang="ko-KR" sz="2800" b="0" i="1" smtClean="0">
                              <a:latin typeface="Cambria Math" panose="02040503050406030204" pitchFamily="18" charset="0"/>
                            </a:rPr>
                            <m:t>𝑆</m:t>
                          </m:r>
                        </m:e>
                        <m:sup>
                          <m:r>
                            <a:rPr lang="en-US" altLang="ko-KR" sz="2800" b="0" i="1" smtClean="0">
                              <a:latin typeface="Cambria Math" panose="02040503050406030204" pitchFamily="18" charset="0"/>
                            </a:rPr>
                            <m:t>2</m:t>
                          </m:r>
                        </m:sup>
                      </m:sSup>
                      <m:r>
                        <a:rPr lang="en-US" altLang="ko-KR" sz="2800" b="0" i="1" smtClean="0">
                          <a:latin typeface="Cambria Math" panose="02040503050406030204" pitchFamily="18" charset="0"/>
                        </a:rPr>
                        <m:t>+</m:t>
                      </m:r>
                      <m:f>
                        <m:fPr>
                          <m:ctrlPr>
                            <a:rPr lang="en-US" altLang="ko-KR" sz="2800" b="0" i="1" smtClean="0">
                              <a:latin typeface="Cambria Math" panose="02040503050406030204" pitchFamily="18" charset="0"/>
                            </a:rPr>
                          </m:ctrlPr>
                        </m:fPr>
                        <m:num>
                          <m:r>
                            <a:rPr lang="en-US" altLang="ko-KR" sz="2800" b="0" i="1" smtClean="0">
                              <a:latin typeface="Cambria Math" panose="02040503050406030204" pitchFamily="18" charset="0"/>
                            </a:rPr>
                            <m:t>1</m:t>
                          </m:r>
                        </m:num>
                        <m:den>
                          <m:r>
                            <a:rPr lang="en-US" altLang="ko-KR" sz="2800" b="0" i="1" smtClean="0">
                              <a:latin typeface="Cambria Math" panose="02040503050406030204" pitchFamily="18" charset="0"/>
                            </a:rPr>
                            <m:t>4</m:t>
                          </m:r>
                        </m:den>
                      </m:f>
                      <m:sSup>
                        <m:sSupPr>
                          <m:ctrlPr>
                            <a:rPr lang="en-US" altLang="ko-KR" sz="2800" b="0" i="1" smtClean="0">
                              <a:latin typeface="Cambria Math" panose="02040503050406030204" pitchFamily="18" charset="0"/>
                            </a:rPr>
                          </m:ctrlPr>
                        </m:sSupPr>
                        <m:e>
                          <m:r>
                            <a:rPr lang="en-US" altLang="ko-KR" sz="2800" b="0" i="1" smtClean="0">
                              <a:latin typeface="Cambria Math" panose="02040503050406030204" pitchFamily="18" charset="0"/>
                            </a:rPr>
                            <m:t>(</m:t>
                          </m:r>
                          <m:r>
                            <a:rPr lang="en-US" altLang="ko-KR" sz="2800" b="0" i="1" smtClean="0">
                              <a:latin typeface="Cambria Math" panose="02040503050406030204" pitchFamily="18" charset="0"/>
                            </a:rPr>
                            <m:t>𝐾</m:t>
                          </m:r>
                          <m:r>
                            <a:rPr lang="en-US" altLang="ko-KR" sz="2800" b="0" i="1" smtClean="0">
                              <a:latin typeface="Cambria Math" panose="02040503050406030204" pitchFamily="18" charset="0"/>
                            </a:rPr>
                            <m:t>−3)</m:t>
                          </m:r>
                        </m:e>
                        <m:sup>
                          <m:r>
                            <a:rPr lang="en-US" altLang="ko-KR" sz="2800" b="0" i="1" smtClean="0">
                              <a:latin typeface="Cambria Math" panose="02040503050406030204" pitchFamily="18" charset="0"/>
                            </a:rPr>
                            <m:t>2</m:t>
                          </m:r>
                        </m:sup>
                      </m:sSup>
                      <m:r>
                        <a:rPr lang="en-US" altLang="ko-KR" sz="2800" b="0" i="1" smtClean="0">
                          <a:latin typeface="Cambria Math" panose="02040503050406030204" pitchFamily="18" charset="0"/>
                        </a:rPr>
                        <m:t>)</m:t>
                      </m:r>
                    </m:oMath>
                  </m:oMathPara>
                </a14:m>
                <a:endParaRPr lang="en-US" altLang="ko-KR" sz="2800" dirty="0"/>
              </a:p>
              <a:p>
                <a:pPr marL="0" indent="0">
                  <a:buNone/>
                </a:pPr>
                <a:endParaRPr lang="en-US" altLang="ko-KR" sz="2800" dirty="0"/>
              </a:p>
              <a:p>
                <a:pPr marL="0" indent="0">
                  <a:buNone/>
                </a:pPr>
                <a14:m>
                  <m:oMathPara xmlns:m="http://schemas.openxmlformats.org/officeDocument/2006/math">
                    <m:oMathParaPr>
                      <m:jc m:val="left"/>
                    </m:oMathParaPr>
                    <m:oMath xmlns:m="http://schemas.openxmlformats.org/officeDocument/2006/math">
                      <m:sSub>
                        <m:sSubPr>
                          <m:ctrlPr>
                            <a:rPr lang="en-US" altLang="ko-KR" sz="2800" i="1" smtClean="0">
                              <a:latin typeface="Cambria Math" panose="02040503050406030204" pitchFamily="18" charset="0"/>
                            </a:rPr>
                          </m:ctrlPr>
                        </m:sSubPr>
                        <m:e>
                          <m:r>
                            <a:rPr lang="en-US" altLang="ko-KR" sz="2800" b="0" i="1" smtClean="0">
                              <a:latin typeface="Cambria Math" panose="02040503050406030204" pitchFamily="18" charset="0"/>
                            </a:rPr>
                            <m:t>𝑀𝑜𝑑𝑒𝑙</m:t>
                          </m:r>
                        </m:e>
                        <m:sub>
                          <m:r>
                            <a:rPr lang="en-US" altLang="ko-KR" sz="2800" b="0" i="1" smtClean="0">
                              <a:latin typeface="Cambria Math" panose="02040503050406030204" pitchFamily="18" charset="0"/>
                            </a:rPr>
                            <m:t>𝑆</m:t>
                          </m:r>
                        </m:sub>
                      </m:sSub>
                      <m:r>
                        <a:rPr lang="en-US" altLang="ko-KR" sz="2800" b="0" i="1" smtClean="0">
                          <a:latin typeface="Cambria Math" panose="02040503050406030204" pitchFamily="18" charset="0"/>
                        </a:rPr>
                        <m:t>:</m:t>
                      </m:r>
                      <m:r>
                        <a:rPr lang="en-US" altLang="ko-KR" sz="2800" b="0" i="1" smtClean="0">
                          <a:latin typeface="Cambria Math" panose="02040503050406030204" pitchFamily="18" charset="0"/>
                        </a:rPr>
                        <m:t>𝐽𝐵</m:t>
                      </m:r>
                      <m:r>
                        <a:rPr lang="en-US" altLang="ko-KR" sz="2800" b="0" i="1" smtClean="0">
                          <a:latin typeface="Cambria Math" panose="02040503050406030204" pitchFamily="18" charset="0"/>
                        </a:rPr>
                        <m:t>=0.806, </m:t>
                      </m:r>
                      <m:r>
                        <a:rPr lang="en-US" altLang="ko-KR" sz="2800" b="0" i="1" smtClean="0">
                          <a:latin typeface="Cambria Math" panose="02040503050406030204" pitchFamily="18" charset="0"/>
                        </a:rPr>
                        <m:t>𝑝</m:t>
                      </m:r>
                      <m:r>
                        <m:rPr>
                          <m:nor/>
                        </m:rPr>
                        <a:rPr lang="en-US" altLang="ko-KR" sz="2800" b="0" i="0" smtClean="0">
                          <a:latin typeface="Cambria Math" panose="02040503050406030204" pitchFamily="18" charset="0"/>
                        </a:rPr>
                        <m:t>−</m:t>
                      </m:r>
                      <m:r>
                        <a:rPr lang="en-US" altLang="ko-KR" sz="2800" b="0" i="1" smtClean="0">
                          <a:latin typeface="Cambria Math" panose="02040503050406030204" pitchFamily="18" charset="0"/>
                        </a:rPr>
                        <m:t>𝑣𝑎𝑙𝑢𝑒</m:t>
                      </m:r>
                      <m:r>
                        <a:rPr lang="en-US" altLang="ko-KR" sz="2800" b="0" i="1" smtClean="0">
                          <a:latin typeface="Cambria Math" panose="02040503050406030204" pitchFamily="18" charset="0"/>
                        </a:rPr>
                        <m:t>=0.668</m:t>
                      </m:r>
                    </m:oMath>
                  </m:oMathPara>
                </a14:m>
                <a:endParaRPr lang="en-US" altLang="ko-KR" sz="2800" b="0" dirty="0"/>
              </a:p>
              <a:p>
                <a:pPr marL="0" indent="0">
                  <a:buNone/>
                </a:pPr>
                <a14:m>
                  <m:oMathPara xmlns:m="http://schemas.openxmlformats.org/officeDocument/2006/math">
                    <m:oMathParaPr>
                      <m:jc m:val="left"/>
                    </m:oMathParaPr>
                    <m:oMath xmlns:m="http://schemas.openxmlformats.org/officeDocument/2006/math">
                      <m:sSub>
                        <m:sSubPr>
                          <m:ctrlPr>
                            <a:rPr lang="en-US" altLang="ko-KR" sz="2800" i="1" smtClean="0">
                              <a:latin typeface="Cambria Math" panose="02040503050406030204" pitchFamily="18" charset="0"/>
                            </a:rPr>
                          </m:ctrlPr>
                        </m:sSubPr>
                        <m:e>
                          <m:r>
                            <a:rPr lang="en-US" altLang="ko-KR" sz="2800" b="0" i="1" smtClean="0">
                              <a:latin typeface="Cambria Math" panose="02040503050406030204" pitchFamily="18" charset="0"/>
                            </a:rPr>
                            <m:t>𝑀𝑜𝑑𝑒𝑙</m:t>
                          </m:r>
                        </m:e>
                        <m:sub>
                          <m:r>
                            <a:rPr lang="en-US" altLang="ko-KR" sz="2800" b="0" i="1" smtClean="0">
                              <a:latin typeface="Cambria Math" panose="02040503050406030204" pitchFamily="18" charset="0"/>
                            </a:rPr>
                            <m:t>𝐼</m:t>
                          </m:r>
                        </m:sub>
                      </m:sSub>
                      <m:r>
                        <a:rPr lang="en-US" altLang="ko-KR" sz="2800" b="0" i="1" smtClean="0">
                          <a:latin typeface="Cambria Math" panose="02040503050406030204" pitchFamily="18" charset="0"/>
                        </a:rPr>
                        <m:t>:</m:t>
                      </m:r>
                      <m:r>
                        <a:rPr lang="en-US" altLang="ko-KR" sz="2800" b="0" i="1" smtClean="0">
                          <a:latin typeface="Cambria Math" panose="02040503050406030204" pitchFamily="18" charset="0"/>
                        </a:rPr>
                        <m:t>𝐽𝐵</m:t>
                      </m:r>
                      <m:r>
                        <a:rPr lang="en-US" altLang="ko-KR" sz="2800" b="0" i="1" smtClean="0">
                          <a:latin typeface="Cambria Math" panose="02040503050406030204" pitchFamily="18" charset="0"/>
                        </a:rPr>
                        <m:t>=1.23, </m:t>
                      </m:r>
                      <m:r>
                        <a:rPr lang="en-US" altLang="ko-KR" sz="2800" b="0" i="1" smtClean="0">
                          <a:latin typeface="Cambria Math" panose="02040503050406030204" pitchFamily="18" charset="0"/>
                        </a:rPr>
                        <m:t>𝑝</m:t>
                      </m:r>
                      <m:r>
                        <m:rPr>
                          <m:nor/>
                        </m:rPr>
                        <a:rPr lang="en-US" altLang="ko-KR" sz="2800" b="0" i="0" smtClean="0">
                          <a:latin typeface="Cambria Math" panose="02040503050406030204" pitchFamily="18" charset="0"/>
                        </a:rPr>
                        <m:t>−</m:t>
                      </m:r>
                      <m:r>
                        <a:rPr lang="en-US" altLang="ko-KR" sz="2800" b="0" i="1" smtClean="0">
                          <a:latin typeface="Cambria Math" panose="02040503050406030204" pitchFamily="18" charset="0"/>
                        </a:rPr>
                        <m:t>𝑣𝑎𝑙𝑢𝑒</m:t>
                      </m:r>
                      <m:r>
                        <a:rPr lang="en-US" altLang="ko-KR" sz="2800" b="0" i="1" smtClean="0">
                          <a:latin typeface="Cambria Math" panose="02040503050406030204" pitchFamily="18" charset="0"/>
                        </a:rPr>
                        <m:t>=0.541</m:t>
                      </m:r>
                    </m:oMath>
                  </m:oMathPara>
                </a14:m>
                <a:endParaRPr lang="en-US" altLang="ko-KR" sz="2800" dirty="0"/>
              </a:p>
              <a:p>
                <a:pPr marL="0" indent="0">
                  <a:buNone/>
                </a:pPr>
                <a14:m>
                  <m:oMathPara xmlns:m="http://schemas.openxmlformats.org/officeDocument/2006/math">
                    <m:oMathParaPr>
                      <m:jc m:val="right"/>
                    </m:oMathParaPr>
                    <m:oMath xmlns:m="http://schemas.openxmlformats.org/officeDocument/2006/math">
                      <m:r>
                        <a:rPr lang="en-US" altLang="ko-KR" sz="1800" b="0" i="1" smtClean="0">
                          <a:latin typeface="Cambria Math" panose="02040503050406030204" pitchFamily="18" charset="0"/>
                        </a:rPr>
                        <m:t>(</m:t>
                      </m:r>
                      <m:r>
                        <a:rPr lang="ko-KR" altLang="en-US" sz="1800" i="1" smtClean="0">
                          <a:latin typeface="Cambria Math" panose="02040503050406030204" pitchFamily="18" charset="0"/>
                        </a:rPr>
                        <m:t>𝛼</m:t>
                      </m:r>
                      <m:r>
                        <a:rPr lang="en-US" altLang="ko-KR" sz="1800" b="0" i="1" smtClean="0">
                          <a:latin typeface="Cambria Math" panose="02040503050406030204" pitchFamily="18" charset="0"/>
                        </a:rPr>
                        <m:t>=0.05)</m:t>
                      </m:r>
                    </m:oMath>
                  </m:oMathPara>
                </a14:m>
                <a:endParaRPr lang="en-US" altLang="ko-KR" sz="1800" dirty="0"/>
              </a:p>
            </p:txBody>
          </p:sp>
        </mc:Choice>
        <mc:Fallback xmlns="">
          <p:sp>
            <p:nvSpPr>
              <p:cNvPr id="3" name="내용 개체 틀 2">
                <a:extLst>
                  <a:ext uri="{FF2B5EF4-FFF2-40B4-BE49-F238E27FC236}">
                    <a16:creationId xmlns:a16="http://schemas.microsoft.com/office/drawing/2014/main" id="{BE3C7D42-6C94-706F-71EB-127B306F9C20}"/>
                  </a:ext>
                </a:extLst>
              </p:cNvPr>
              <p:cNvSpPr>
                <a:spLocks noGrp="1" noRot="1" noChangeAspect="1" noMove="1" noResize="1" noEditPoints="1" noAdjustHandles="1" noChangeArrowheads="1" noChangeShapeType="1" noTextEdit="1"/>
              </p:cNvSpPr>
              <p:nvPr>
                <p:ph idx="1"/>
              </p:nvPr>
            </p:nvSpPr>
            <p:spPr>
              <a:blipFill>
                <a:blip r:embed="rId2"/>
                <a:stretch>
                  <a:fillRect t="-1783" r="-1152" b="-9400"/>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3085186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24E31E3-39AA-2C06-F6D5-5341E38AC7B0}"/>
              </a:ext>
            </a:extLst>
          </p:cNvPr>
          <p:cNvSpPr>
            <a:spLocks noGrp="1"/>
          </p:cNvSpPr>
          <p:nvPr>
            <p:ph type="title"/>
          </p:nvPr>
        </p:nvSpPr>
        <p:spPr/>
        <p:txBody>
          <a:bodyPr/>
          <a:lstStyle/>
          <a:p>
            <a:r>
              <a:rPr lang="ja-JP" altLang="en-US" dirty="0"/>
              <a:t>性能比較</a:t>
            </a:r>
            <a:endParaRPr lang="ko-KR" altLang="en-US" dirty="0"/>
          </a:p>
        </p:txBody>
      </p:sp>
      <mc:AlternateContent xmlns:mc="http://schemas.openxmlformats.org/markup-compatibility/2006" xmlns:a14="http://schemas.microsoft.com/office/drawing/2010/main">
        <mc:Choice Requires="a14">
          <p:sp>
            <p:nvSpPr>
              <p:cNvPr id="3" name="내용 개체 틀 2">
                <a:extLst>
                  <a:ext uri="{FF2B5EF4-FFF2-40B4-BE49-F238E27FC236}">
                    <a16:creationId xmlns:a16="http://schemas.microsoft.com/office/drawing/2014/main" id="{9D817083-FD7F-8FE6-2286-D031FCF847C3}"/>
                  </a:ext>
                </a:extLst>
              </p:cNvPr>
              <p:cNvSpPr>
                <a:spLocks noGrp="1"/>
              </p:cNvSpPr>
              <p:nvPr>
                <p:ph idx="1"/>
              </p:nvPr>
            </p:nvSpPr>
            <p:spPr/>
            <p:txBody>
              <a:bodyPr>
                <a:noAutofit/>
              </a:bodyPr>
              <a:lstStyle/>
              <a:p>
                <a:r>
                  <a:rPr lang="en-US" altLang="ko-KR" sz="2800" dirty="0"/>
                  <a:t>Student’s t-test</a:t>
                </a:r>
              </a:p>
              <a:p>
                <a:pPr>
                  <a:buFont typeface="Arial" panose="020B0604020202020204" pitchFamily="34" charset="0"/>
                  <a:buChar char="•"/>
                </a:pPr>
                <a14:m>
                  <m:oMath xmlns:m="http://schemas.openxmlformats.org/officeDocument/2006/math">
                    <m:sSub>
                      <m:sSubPr>
                        <m:ctrlPr>
                          <a:rPr lang="en-US" altLang="ko-KR" sz="2800" b="0" i="1" smtClean="0">
                            <a:latin typeface="Cambria Math" panose="02040503050406030204" pitchFamily="18" charset="0"/>
                          </a:rPr>
                        </m:ctrlPr>
                      </m:sSubPr>
                      <m:e>
                        <m:r>
                          <a:rPr lang="en-US" altLang="ko-KR" sz="2800" b="0" i="1" smtClean="0">
                            <a:latin typeface="Cambria Math" panose="02040503050406030204" pitchFamily="18" charset="0"/>
                          </a:rPr>
                          <m:t>𝐻</m:t>
                        </m:r>
                      </m:e>
                      <m:sub>
                        <m:r>
                          <a:rPr lang="en-US" altLang="ko-KR" sz="2800" b="0" i="1" smtClean="0">
                            <a:latin typeface="Cambria Math" panose="02040503050406030204" pitchFamily="18" charset="0"/>
                          </a:rPr>
                          <m:t>0</m:t>
                        </m:r>
                      </m:sub>
                    </m:sSub>
                  </m:oMath>
                </a14:m>
                <a:r>
                  <a:rPr lang="en-US" altLang="ko-KR" sz="2800" dirty="0"/>
                  <a:t>: </a:t>
                </a:r>
                <a:r>
                  <a:rPr lang="ja-JP" altLang="en-US" sz="2800" dirty="0"/>
                  <a:t>二つの集団の平均に違いはない。</a:t>
                </a:r>
                <a:endParaRPr lang="en-US" altLang="ko-KR" sz="2800" dirty="0"/>
              </a:p>
              <a:p>
                <a:pPr>
                  <a:buFont typeface="Arial" panose="020B0604020202020204" pitchFamily="34" charset="0"/>
                  <a:buChar char="•"/>
                </a:pPr>
                <a14:m>
                  <m:oMath xmlns:m="http://schemas.openxmlformats.org/officeDocument/2006/math">
                    <m:sSub>
                      <m:sSubPr>
                        <m:ctrlPr>
                          <a:rPr lang="en-US" altLang="ko-KR" sz="2800" b="0" i="1" smtClean="0">
                            <a:latin typeface="Cambria Math" panose="02040503050406030204" pitchFamily="18" charset="0"/>
                          </a:rPr>
                        </m:ctrlPr>
                      </m:sSubPr>
                      <m:e>
                        <m:r>
                          <a:rPr lang="en-US" altLang="ko-KR" sz="2800" b="0" i="1" smtClean="0">
                            <a:latin typeface="Cambria Math" panose="02040503050406030204" pitchFamily="18" charset="0"/>
                          </a:rPr>
                          <m:t>𝐻</m:t>
                        </m:r>
                      </m:e>
                      <m:sub>
                        <m:r>
                          <a:rPr lang="en-US" altLang="ko-KR" sz="2800" b="0" i="1" smtClean="0">
                            <a:latin typeface="Cambria Math" panose="02040503050406030204" pitchFamily="18" charset="0"/>
                          </a:rPr>
                          <m:t>𝑎</m:t>
                        </m:r>
                      </m:sub>
                    </m:sSub>
                  </m:oMath>
                </a14:m>
                <a:r>
                  <a:rPr lang="en-US" altLang="ko-KR" sz="2800" dirty="0"/>
                  <a:t>: </a:t>
                </a:r>
                <a:r>
                  <a:rPr lang="ja-JP" altLang="en-US" sz="2800" dirty="0"/>
                  <a:t>二つの集団の平均に差がある。</a:t>
                </a:r>
                <a:endParaRPr lang="en-US" altLang="ja-JP" sz="2800" dirty="0"/>
              </a:p>
              <a:p>
                <a:pPr>
                  <a:buFont typeface="Arial" panose="020B0604020202020204" pitchFamily="34" charset="0"/>
                  <a:buChar char="•"/>
                </a:pPr>
                <a:endParaRPr lang="en-US" altLang="ko-KR" sz="2800" dirty="0"/>
              </a:p>
              <a:p>
                <a:pPr marL="0" indent="0">
                  <a:buNone/>
                </a:pPr>
                <a14:m>
                  <m:oMathPara xmlns:m="http://schemas.openxmlformats.org/officeDocument/2006/math">
                    <m:oMathParaPr>
                      <m:jc m:val="centerGroup"/>
                    </m:oMathParaPr>
                    <m:oMath xmlns:m="http://schemas.openxmlformats.org/officeDocument/2006/math">
                      <m:r>
                        <a:rPr lang="en-US" altLang="ko-KR" sz="2800" b="0" i="1" smtClean="0">
                          <a:latin typeface="Cambria Math" panose="02040503050406030204" pitchFamily="18" charset="0"/>
                        </a:rPr>
                        <m:t>𝑠𝑡𝑎𝑡𝑖𝑠𝑡𝑖𝑐</m:t>
                      </m:r>
                      <m:r>
                        <a:rPr lang="en-US" altLang="ko-KR" sz="2800" b="0" i="1" smtClean="0">
                          <a:latin typeface="Cambria Math" panose="02040503050406030204" pitchFamily="18" charset="0"/>
                        </a:rPr>
                        <m:t>=−0.078, </m:t>
                      </m:r>
                      <m:r>
                        <a:rPr lang="en-US" altLang="ko-KR" sz="2800" b="0" i="1" smtClean="0">
                          <a:latin typeface="Cambria Math" panose="02040503050406030204" pitchFamily="18" charset="0"/>
                        </a:rPr>
                        <m:t>𝑝</m:t>
                      </m:r>
                      <m:r>
                        <m:rPr>
                          <m:nor/>
                        </m:rPr>
                        <a:rPr lang="en-US" altLang="ko-KR" sz="2800" b="0" i="0" smtClean="0">
                          <a:latin typeface="Cambria Math" panose="02040503050406030204" pitchFamily="18" charset="0"/>
                        </a:rPr>
                        <m:t>−</m:t>
                      </m:r>
                      <m:r>
                        <a:rPr lang="en-US" altLang="ko-KR" sz="2800" b="0" i="1" smtClean="0">
                          <a:latin typeface="Cambria Math" panose="02040503050406030204" pitchFamily="18" charset="0"/>
                        </a:rPr>
                        <m:t>𝑣𝑎𝑙𝑢𝑒</m:t>
                      </m:r>
                      <m:r>
                        <a:rPr lang="en-US" altLang="ko-KR" sz="2800" b="0" i="1" smtClean="0">
                          <a:latin typeface="Cambria Math" panose="02040503050406030204" pitchFamily="18" charset="0"/>
                        </a:rPr>
                        <m:t>=0.938</m:t>
                      </m:r>
                    </m:oMath>
                  </m:oMathPara>
                </a14:m>
                <a:endParaRPr lang="en-US" altLang="ko-KR" sz="2800" b="0" dirty="0"/>
              </a:p>
              <a:p>
                <a:pPr marL="0" indent="0">
                  <a:buNone/>
                </a:pPr>
                <a14:m>
                  <m:oMathPara xmlns:m="http://schemas.openxmlformats.org/officeDocument/2006/math">
                    <m:oMathParaPr>
                      <m:jc m:val="right"/>
                    </m:oMathParaPr>
                    <m:oMath xmlns:m="http://schemas.openxmlformats.org/officeDocument/2006/math">
                      <m:r>
                        <a:rPr lang="en-US" altLang="ko-KR" sz="1800" b="0" i="1" smtClean="0">
                          <a:latin typeface="Cambria Math" panose="02040503050406030204" pitchFamily="18" charset="0"/>
                        </a:rPr>
                        <m:t>(</m:t>
                      </m:r>
                      <m:r>
                        <a:rPr lang="ko-KR" altLang="en-US" sz="1800" i="1" smtClean="0">
                          <a:latin typeface="Cambria Math" panose="02040503050406030204" pitchFamily="18" charset="0"/>
                        </a:rPr>
                        <m:t>𝛼</m:t>
                      </m:r>
                      <m:r>
                        <a:rPr lang="en-US" altLang="ko-KR" sz="1800" b="0" i="1" smtClean="0">
                          <a:latin typeface="Cambria Math" panose="02040503050406030204" pitchFamily="18" charset="0"/>
                        </a:rPr>
                        <m:t>=0.05)</m:t>
                      </m:r>
                    </m:oMath>
                  </m:oMathPara>
                </a14:m>
                <a:endParaRPr lang="en-US" altLang="ko-KR" sz="1800" b="0" dirty="0"/>
              </a:p>
              <a:p>
                <a:pPr>
                  <a:buFont typeface="Arial" panose="020B0604020202020204" pitchFamily="34" charset="0"/>
                  <a:buChar char="•"/>
                </a:pPr>
                <a:endParaRPr lang="ko-KR" altLang="en-US" sz="2800" dirty="0"/>
              </a:p>
            </p:txBody>
          </p:sp>
        </mc:Choice>
        <mc:Fallback xmlns="">
          <p:sp>
            <p:nvSpPr>
              <p:cNvPr id="3" name="내용 개체 틀 2">
                <a:extLst>
                  <a:ext uri="{FF2B5EF4-FFF2-40B4-BE49-F238E27FC236}">
                    <a16:creationId xmlns:a16="http://schemas.microsoft.com/office/drawing/2014/main" id="{9D817083-FD7F-8FE6-2286-D031FCF847C3}"/>
                  </a:ext>
                </a:extLst>
              </p:cNvPr>
              <p:cNvSpPr>
                <a:spLocks noGrp="1" noRot="1" noChangeAspect="1" noMove="1" noResize="1" noEditPoints="1" noAdjustHandles="1" noChangeArrowheads="1" noChangeShapeType="1" noTextEdit="1"/>
              </p:cNvSpPr>
              <p:nvPr>
                <p:ph idx="1"/>
              </p:nvPr>
            </p:nvSpPr>
            <p:spPr>
              <a:blipFill>
                <a:blip r:embed="rId2"/>
                <a:stretch>
                  <a:fillRect l="-909" t="-1783" r="-1152"/>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85421304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FE55E88-5373-190C-F11C-ADC0373BBC31}"/>
              </a:ext>
            </a:extLst>
          </p:cNvPr>
          <p:cNvSpPr>
            <a:spLocks noGrp="1"/>
          </p:cNvSpPr>
          <p:nvPr>
            <p:ph type="title"/>
          </p:nvPr>
        </p:nvSpPr>
        <p:spPr/>
        <p:txBody>
          <a:bodyPr/>
          <a:lstStyle/>
          <a:p>
            <a:r>
              <a:rPr lang="ja-JP" altLang="en-US" dirty="0"/>
              <a:t>今後の予定</a:t>
            </a:r>
            <a:endParaRPr lang="ko-KR" altLang="en-US" dirty="0"/>
          </a:p>
        </p:txBody>
      </p:sp>
      <p:sp>
        <p:nvSpPr>
          <p:cNvPr id="3" name="내용 개체 틀 2">
            <a:extLst>
              <a:ext uri="{FF2B5EF4-FFF2-40B4-BE49-F238E27FC236}">
                <a16:creationId xmlns:a16="http://schemas.microsoft.com/office/drawing/2014/main" id="{E802F3E4-EAF4-5347-BDB0-8F2D2E6657E2}"/>
              </a:ext>
            </a:extLst>
          </p:cNvPr>
          <p:cNvSpPr>
            <a:spLocks noGrp="1"/>
          </p:cNvSpPr>
          <p:nvPr>
            <p:ph idx="1"/>
          </p:nvPr>
        </p:nvSpPr>
        <p:spPr>
          <a:xfrm>
            <a:off x="1097280" y="2108201"/>
            <a:ext cx="10058400" cy="4140199"/>
          </a:xfrm>
        </p:spPr>
        <p:txBody>
          <a:bodyPr>
            <a:normAutofit/>
          </a:bodyPr>
          <a:lstStyle/>
          <a:p>
            <a:pPr>
              <a:buFont typeface="Wingdings" panose="05000000000000000000" pitchFamily="2" charset="2"/>
              <a:buChar char="l"/>
            </a:pPr>
            <a:r>
              <a:rPr lang="en-US" altLang="ko-KR" sz="4000" dirty="0" err="1"/>
              <a:t>RunPod</a:t>
            </a:r>
            <a:r>
              <a:rPr lang="ja-JP" altLang="en-US" sz="4000" dirty="0"/>
              <a:t>から</a:t>
            </a:r>
            <a:r>
              <a:rPr lang="en-US" altLang="ja-JP" sz="4000" dirty="0"/>
              <a:t>GPU</a:t>
            </a:r>
            <a:r>
              <a:rPr lang="ja-JP" altLang="en-US" sz="4000" dirty="0"/>
              <a:t>レンタルクラウドサービス</a:t>
            </a:r>
            <a:endParaRPr lang="en-US" altLang="ja-JP" sz="4000" dirty="0"/>
          </a:p>
          <a:p>
            <a:pPr>
              <a:buFont typeface="Wingdings" panose="05000000000000000000" pitchFamily="2" charset="2"/>
              <a:buChar char="l"/>
            </a:pPr>
            <a:r>
              <a:rPr lang="en-US" altLang="ko-KR" sz="4000" dirty="0"/>
              <a:t>Layer </a:t>
            </a:r>
            <a:r>
              <a:rPr lang="ja-JP" altLang="en-US" sz="4000" dirty="0"/>
              <a:t>積層</a:t>
            </a:r>
            <a:endParaRPr lang="en-US" altLang="ko-KR" sz="4000" dirty="0"/>
          </a:p>
          <a:p>
            <a:pPr>
              <a:buFont typeface="Wingdings" panose="05000000000000000000" pitchFamily="2" charset="2"/>
              <a:buChar char="l"/>
            </a:pPr>
            <a:r>
              <a:rPr lang="en-US" altLang="ko-KR" sz="4000" dirty="0" err="1"/>
              <a:t>LoRA</a:t>
            </a:r>
            <a:r>
              <a:rPr lang="en-US" altLang="ko-KR" sz="4000" dirty="0"/>
              <a:t>?</a:t>
            </a:r>
          </a:p>
          <a:p>
            <a:pPr>
              <a:buFont typeface="Wingdings" panose="05000000000000000000" pitchFamily="2" charset="2"/>
              <a:buChar char="l"/>
            </a:pPr>
            <a:r>
              <a:rPr lang="en-US" altLang="ko-KR" sz="4000" dirty="0"/>
              <a:t>Few-Shot</a:t>
            </a:r>
          </a:p>
          <a:p>
            <a:endParaRPr lang="ko-KR" altLang="en-US" sz="4000" dirty="0"/>
          </a:p>
        </p:txBody>
      </p:sp>
    </p:spTree>
    <p:extLst>
      <p:ext uri="{BB962C8B-B14F-4D97-AF65-F5344CB8AC3E}">
        <p14:creationId xmlns:p14="http://schemas.microsoft.com/office/powerpoint/2010/main" val="216128347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472B3A3A-62AB-85BA-66DE-358F42CA3F85}"/>
              </a:ext>
            </a:extLst>
          </p:cNvPr>
          <p:cNvSpPr txBox="1"/>
          <p:nvPr/>
        </p:nvSpPr>
        <p:spPr>
          <a:xfrm>
            <a:off x="1061291" y="1520327"/>
            <a:ext cx="10069417" cy="923330"/>
          </a:xfrm>
          <a:prstGeom prst="rect">
            <a:avLst/>
          </a:prstGeom>
          <a:noFill/>
        </p:spPr>
        <p:txBody>
          <a:bodyPr wrap="square" rtlCol="0">
            <a:spAutoFit/>
          </a:bodyPr>
          <a:lstStyle/>
          <a:p>
            <a:pPr algn="ctr"/>
            <a:r>
              <a:rPr lang="ja-JP" altLang="en-US" sz="5400" dirty="0"/>
              <a:t>ご清聴ありがとうございました。</a:t>
            </a:r>
            <a:endParaRPr lang="ko-KR" altLang="en-US" sz="5400" dirty="0"/>
          </a:p>
        </p:txBody>
      </p:sp>
      <p:sp>
        <p:nvSpPr>
          <p:cNvPr id="12" name="タイトル 1">
            <a:extLst>
              <a:ext uri="{FF2B5EF4-FFF2-40B4-BE49-F238E27FC236}">
                <a16:creationId xmlns:a16="http://schemas.microsoft.com/office/drawing/2014/main" id="{CC865822-6E01-0258-085A-63FC9F7F825D}"/>
              </a:ext>
            </a:extLst>
          </p:cNvPr>
          <p:cNvSpPr txBox="1">
            <a:spLocks/>
          </p:cNvSpPr>
          <p:nvPr/>
        </p:nvSpPr>
        <p:spPr>
          <a:xfrm>
            <a:off x="471890" y="5047839"/>
            <a:ext cx="4342157" cy="1043524"/>
          </a:xfrm>
          <a:prstGeom prst="rect">
            <a:avLst/>
          </a:prstGeom>
        </p:spPr>
        <p:txBody>
          <a:bodyPr vert="horz" lIns="91440" tIns="0" rIns="91440" bIns="0" rtlCol="0" anchor="b">
            <a:normAutofit fontScale="92500" lnSpcReduction="10000"/>
          </a:bodyPr>
          <a:lstStyle>
            <a:lvl1pPr algn="l" defTabSz="914400" rtl="0" eaLnBrk="1" latinLnBrk="0" hangingPunct="1">
              <a:lnSpc>
                <a:spcPct val="90000"/>
              </a:lnSpc>
              <a:spcBef>
                <a:spcPct val="0"/>
              </a:spcBef>
              <a:buNone/>
              <a:defRPr kumimoji="1" sz="3600" b="0" i="0" kern="1200" spc="-50" baseline="0">
                <a:solidFill>
                  <a:srgbClr val="FFFFFF"/>
                </a:solidFill>
                <a:latin typeface="Meiryo UI" panose="020B0604030504040204" pitchFamily="50" charset="-128"/>
                <a:ea typeface="Meiryo UI" panose="020B0604030504040204" pitchFamily="50" charset="-128"/>
                <a:cs typeface="+mj-cs"/>
              </a:defRPr>
            </a:lvl1pPr>
          </a:lstStyle>
          <a:p>
            <a:r>
              <a:rPr lang="ja-JP" altLang="en-US" sz="4600" dirty="0">
                <a:solidFill>
                  <a:schemeClr val="bg1"/>
                </a:solidFill>
              </a:rPr>
              <a:t>卒業発表</a:t>
            </a:r>
            <a:br>
              <a:rPr lang="en-US" altLang="ja-JP" sz="4400" dirty="0">
                <a:solidFill>
                  <a:schemeClr val="bg1"/>
                </a:solidFill>
              </a:rPr>
            </a:br>
            <a:r>
              <a:rPr lang="en-US" altLang="ja-JP" sz="2100" dirty="0" err="1">
                <a:solidFill>
                  <a:schemeClr val="bg1"/>
                </a:solidFill>
              </a:rPr>
              <a:t>EmoBank</a:t>
            </a:r>
            <a:r>
              <a:rPr lang="ja-JP" altLang="en-US" sz="2100" dirty="0">
                <a:solidFill>
                  <a:schemeClr val="bg1"/>
                </a:solidFill>
              </a:rPr>
              <a:t>データセットを用いた</a:t>
            </a:r>
            <a:r>
              <a:rPr lang="en-US" altLang="ja-JP" sz="2100" dirty="0" err="1">
                <a:solidFill>
                  <a:schemeClr val="bg1"/>
                </a:solidFill>
              </a:rPr>
              <a:t>RoBERTa</a:t>
            </a:r>
            <a:r>
              <a:rPr lang="ja-JP" altLang="en-US" sz="2100" dirty="0">
                <a:solidFill>
                  <a:schemeClr val="bg1"/>
                </a:solidFill>
              </a:rPr>
              <a:t>の転移学習による</a:t>
            </a:r>
            <a:r>
              <a:rPr lang="en-US" altLang="ja-JP" sz="2100" dirty="0">
                <a:solidFill>
                  <a:schemeClr val="bg1"/>
                </a:solidFill>
              </a:rPr>
              <a:t>VAD</a:t>
            </a:r>
            <a:r>
              <a:rPr lang="ja-JP" altLang="en-US" sz="2100" dirty="0">
                <a:solidFill>
                  <a:schemeClr val="bg1"/>
                </a:solidFill>
              </a:rPr>
              <a:t>感情認識モデル</a:t>
            </a:r>
            <a:endParaRPr lang="en-US" altLang="ja-JP" sz="2100" dirty="0">
              <a:solidFill>
                <a:schemeClr val="bg1"/>
              </a:solidFill>
            </a:endParaRPr>
          </a:p>
        </p:txBody>
      </p:sp>
      <p:sp>
        <p:nvSpPr>
          <p:cNvPr id="14" name="タイトル 1">
            <a:extLst>
              <a:ext uri="{FF2B5EF4-FFF2-40B4-BE49-F238E27FC236}">
                <a16:creationId xmlns:a16="http://schemas.microsoft.com/office/drawing/2014/main" id="{306953CC-CE73-755C-003D-1C2ECE07C6FE}"/>
              </a:ext>
            </a:extLst>
          </p:cNvPr>
          <p:cNvSpPr txBox="1">
            <a:spLocks/>
          </p:cNvSpPr>
          <p:nvPr/>
        </p:nvSpPr>
        <p:spPr>
          <a:xfrm>
            <a:off x="6095999" y="5593147"/>
            <a:ext cx="5624111" cy="923330"/>
          </a:xfrm>
          <a:prstGeom prst="rect">
            <a:avLst/>
          </a:prstGeom>
        </p:spPr>
        <p:txBody>
          <a:bodyPr vert="horz" lIns="91440" tIns="0" rIns="91440" bIns="0" rtlCol="0" anchor="b">
            <a:normAutofit/>
          </a:bodyPr>
          <a:lstStyle>
            <a:lvl1pPr algn="l" defTabSz="914400" rtl="0" eaLnBrk="1" latinLnBrk="0" hangingPunct="1">
              <a:lnSpc>
                <a:spcPct val="90000"/>
              </a:lnSpc>
              <a:spcBef>
                <a:spcPct val="0"/>
              </a:spcBef>
              <a:buNone/>
              <a:defRPr kumimoji="1" sz="3600" b="0" i="0" kern="1200" spc="-50" baseline="0">
                <a:solidFill>
                  <a:srgbClr val="FFFFFF"/>
                </a:solidFill>
                <a:latin typeface="Meiryo UI" panose="020B0604030504040204" pitchFamily="50" charset="-128"/>
                <a:ea typeface="Meiryo UI" panose="020B0604030504040204" pitchFamily="50" charset="-128"/>
                <a:cs typeface="+mj-cs"/>
              </a:defRPr>
            </a:lvl1pPr>
          </a:lstStyle>
          <a:p>
            <a:pPr algn="r"/>
            <a:r>
              <a:rPr lang="en-US" altLang="ja-JP" sz="3200" dirty="0">
                <a:solidFill>
                  <a:schemeClr val="bg1"/>
                </a:solidFill>
              </a:rPr>
              <a:t>Siwon Seo</a:t>
            </a:r>
            <a:br>
              <a:rPr lang="en-US" altLang="ja-JP" sz="4400" dirty="0">
                <a:solidFill>
                  <a:schemeClr val="bg1"/>
                </a:solidFill>
              </a:rPr>
            </a:br>
            <a:r>
              <a:rPr lang="en-US" altLang="ja-JP" sz="1800" dirty="0">
                <a:solidFill>
                  <a:schemeClr val="bg1"/>
                </a:solidFill>
              </a:rPr>
              <a:t>9LDI1101</a:t>
            </a:r>
            <a:endParaRPr lang="en-US" altLang="ja-JP" sz="2200" dirty="0">
              <a:solidFill>
                <a:schemeClr val="bg1"/>
              </a:solidFill>
            </a:endParaRPr>
          </a:p>
        </p:txBody>
      </p:sp>
      <p:sp>
        <p:nvSpPr>
          <p:cNvPr id="2" name="TextBox 1">
            <a:extLst>
              <a:ext uri="{FF2B5EF4-FFF2-40B4-BE49-F238E27FC236}">
                <a16:creationId xmlns:a16="http://schemas.microsoft.com/office/drawing/2014/main" id="{F603FD86-D33D-3915-59BA-9825B04C30A7}"/>
              </a:ext>
            </a:extLst>
          </p:cNvPr>
          <p:cNvSpPr txBox="1"/>
          <p:nvPr/>
        </p:nvSpPr>
        <p:spPr>
          <a:xfrm>
            <a:off x="471890" y="6211678"/>
            <a:ext cx="7489696" cy="369332"/>
          </a:xfrm>
          <a:prstGeom prst="rect">
            <a:avLst/>
          </a:prstGeom>
          <a:noFill/>
        </p:spPr>
        <p:txBody>
          <a:bodyPr wrap="square" rtlCol="0">
            <a:spAutoFit/>
          </a:bodyPr>
          <a:lstStyle/>
          <a:p>
            <a:r>
              <a:rPr lang="en-US" altLang="ko-KR" dirty="0">
                <a:solidFill>
                  <a:schemeClr val="bg1"/>
                </a:solidFill>
                <a:latin typeface="Meiryo UI" panose="020B0604030504040204" pitchFamily="34" charset="-128"/>
                <a:ea typeface="Meiryo UI" panose="020B0604030504040204" pitchFamily="34" charset="-128"/>
              </a:rPr>
              <a:t>github.com/Sion1225/RoBERTa_based_VAD_Recognition_Model</a:t>
            </a:r>
            <a:endParaRPr lang="ko-KR" altLang="en-US" dirty="0">
              <a:solidFill>
                <a:schemeClr val="bg1"/>
              </a:solidFill>
              <a:latin typeface="Meiryo UI" panose="020B0604030504040204" pitchFamily="34" charset="-128"/>
            </a:endParaRPr>
          </a:p>
        </p:txBody>
      </p:sp>
    </p:spTree>
    <p:extLst>
      <p:ext uri="{BB962C8B-B14F-4D97-AF65-F5344CB8AC3E}">
        <p14:creationId xmlns:p14="http://schemas.microsoft.com/office/powerpoint/2010/main" val="325520322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568319E-7E55-99C8-0B3D-4B902BF22F12}"/>
              </a:ext>
            </a:extLst>
          </p:cNvPr>
          <p:cNvSpPr>
            <a:spLocks noGrp="1"/>
          </p:cNvSpPr>
          <p:nvPr>
            <p:ph type="title"/>
          </p:nvPr>
        </p:nvSpPr>
        <p:spPr/>
        <p:txBody>
          <a:bodyPr/>
          <a:lstStyle/>
          <a:p>
            <a:r>
              <a:rPr lang="en-US" altLang="ja-JP" dirty="0"/>
              <a:t>Attention Mechanism</a:t>
            </a:r>
            <a:br>
              <a:rPr lang="en-US" altLang="ja-JP" dirty="0"/>
            </a:br>
            <a:r>
              <a:rPr lang="en-US" altLang="ja-JP" dirty="0"/>
              <a:t>- Query, Key, Value</a:t>
            </a:r>
            <a:endParaRPr lang="ja-JP" altLang="en-US" dirty="0"/>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35412428-9CB7-B309-507C-98EA216CA093}"/>
                  </a:ext>
                </a:extLst>
              </p:cNvPr>
              <p:cNvSpPr>
                <a:spLocks noGrp="1"/>
              </p:cNvSpPr>
              <p:nvPr>
                <p:ph idx="1"/>
              </p:nvPr>
            </p:nvSpPr>
            <p:spPr>
              <a:xfrm>
                <a:off x="1097280" y="1944710"/>
                <a:ext cx="10403554" cy="4404575"/>
              </a:xfrm>
            </p:spPr>
            <p:txBody>
              <a:bodyPr>
                <a:noAutofit/>
              </a:bodyPr>
              <a:lstStyle/>
              <a:p>
                <a:r>
                  <a:rPr lang="en-US" altLang="ja-JP" sz="2000" dirty="0"/>
                  <a:t>Query</a:t>
                </a:r>
                <a:r>
                  <a:rPr lang="ja-JP" altLang="en-US" sz="2000" dirty="0"/>
                  <a:t>に対して</a:t>
                </a:r>
                <a:r>
                  <a:rPr lang="ko-KR" altLang="en-US" sz="2000" dirty="0"/>
                  <a:t>全ての</a:t>
                </a:r>
                <a:r>
                  <a:rPr lang="en-US" altLang="ko-KR" sz="2000" dirty="0"/>
                  <a:t>Key</a:t>
                </a:r>
                <a:r>
                  <a:rPr lang="ja-JP" altLang="en-US" sz="2000" dirty="0"/>
                  <a:t>との類似度</a:t>
                </a:r>
                <a:r>
                  <a:rPr lang="en-US" altLang="ja-JP" sz="2000" dirty="0"/>
                  <a:t>(</a:t>
                </a:r>
                <a:r>
                  <a:rPr lang="ja-JP" altLang="en-US" sz="2000" dirty="0"/>
                  <a:t>関連度</a:t>
                </a:r>
                <a:r>
                  <a:rPr lang="en-US" altLang="ja-JP" sz="2000" dirty="0"/>
                  <a:t>)</a:t>
                </a:r>
                <a:r>
                  <a:rPr lang="ja-JP" altLang="en-US" sz="2000" dirty="0"/>
                  <a:t>を求め、この類似度を加重値</a:t>
                </a:r>
                <a:r>
                  <a:rPr lang="en-US" altLang="ja-JP" sz="2000" dirty="0"/>
                  <a:t>(Weight)</a:t>
                </a:r>
                <a:r>
                  <a:rPr lang="ja-JP" altLang="en-US" sz="2000" dirty="0"/>
                  <a:t>とし、全ての</a:t>
                </a:r>
                <a:r>
                  <a:rPr lang="en-US" altLang="ja-JP" sz="2000" dirty="0"/>
                  <a:t>Value</a:t>
                </a:r>
                <a:r>
                  <a:rPr lang="ja-JP" altLang="en-US" sz="2000" dirty="0"/>
                  <a:t>に反映する。この</a:t>
                </a:r>
                <a:r>
                  <a:rPr lang="ko-KR" altLang="en-US" sz="2000" dirty="0"/>
                  <a:t>全ての</a:t>
                </a:r>
                <a:r>
                  <a:rPr lang="en-US" altLang="ko-KR" sz="2000" dirty="0"/>
                  <a:t>Value</a:t>
                </a:r>
                <a:r>
                  <a:rPr lang="ja-JP" altLang="en-US" sz="2000" dirty="0"/>
                  <a:t>を</a:t>
                </a:r>
                <a:r>
                  <a:rPr lang="en-US" altLang="ja-JP" sz="2000" dirty="0"/>
                  <a:t>Weighted Sum</a:t>
                </a:r>
                <a:r>
                  <a:rPr lang="ja-JP" altLang="en-US" sz="2000" dirty="0"/>
                  <a:t>し、</a:t>
                </a:r>
                <a:r>
                  <a:rPr lang="en-US" altLang="ja-JP" sz="2000" dirty="0"/>
                  <a:t>Attention Value Matrix</a:t>
                </a:r>
                <a:r>
                  <a:rPr lang="ja-JP" altLang="en-US" sz="2000" dirty="0"/>
                  <a:t>をリターンする。</a:t>
                </a:r>
                <a:endParaRPr lang="en-US" altLang="ja-JP" sz="2000" dirty="0"/>
              </a:p>
              <a:p>
                <a:r>
                  <a:rPr lang="en-US" altLang="ja-JP" sz="2400" dirty="0"/>
                  <a:t>1. </a:t>
                </a:r>
                <a:r>
                  <a:rPr lang="ja-JP" altLang="en-US" sz="2400" dirty="0"/>
                  <a:t>入力データから</a:t>
                </a:r>
                <a:r>
                  <a:rPr lang="en-US" altLang="ko-KR" sz="2400" dirty="0"/>
                  <a:t>Q,K,V</a:t>
                </a:r>
                <a:r>
                  <a:rPr lang="ja-JP" altLang="en-US" sz="2400" dirty="0"/>
                  <a:t>を計算する。</a:t>
                </a:r>
                <a14:m>
                  <m:oMath xmlns:m="http://schemas.openxmlformats.org/officeDocument/2006/math">
                    <m:r>
                      <a:rPr lang="en-US" altLang="ja-JP" sz="2400" b="0" i="1" smtClean="0">
                        <a:latin typeface="Cambria Math" panose="02040503050406030204" pitchFamily="18" charset="0"/>
                      </a:rPr>
                      <m:t>𝑄</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𝐾</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𝑉</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𝑄𝑢𝑒𝑟𝑦</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𝐾𝑒𝑦</m:t>
                    </m:r>
                    <m:r>
                      <a:rPr lang="en-US" altLang="ja-JP" sz="2400" b="0" i="1" smtClean="0">
                        <a:latin typeface="Cambria Math" panose="02040503050406030204" pitchFamily="18" charset="0"/>
                      </a:rPr>
                      <m:t>, </m:t>
                    </m:r>
                    <m:sSup>
                      <m:sSupPr>
                        <m:ctrlPr>
                          <a:rPr lang="en-US" altLang="ja-JP" sz="2400" b="0" i="1" smtClean="0">
                            <a:latin typeface="Cambria Math" panose="02040503050406030204" pitchFamily="18" charset="0"/>
                          </a:rPr>
                        </m:ctrlPr>
                      </m:sSupPr>
                      <m:e>
                        <m:r>
                          <a:rPr lang="en-US" altLang="ja-JP" sz="2400" i="1">
                            <a:latin typeface="Cambria Math" panose="02040503050406030204" pitchFamily="18" charset="0"/>
                          </a:rPr>
                          <m:t>𝑉𝑎𝑙𝑢𝑒</m:t>
                        </m:r>
                        <m:r>
                          <a:rPr lang="en-US" altLang="ja-JP" sz="2400" i="1">
                            <a:latin typeface="Cambria Math" panose="02040503050406030204" pitchFamily="18" charset="0"/>
                          </a:rPr>
                          <m:t>∗</m:t>
                        </m:r>
                        <m:r>
                          <a:rPr lang="en-US" altLang="ja-JP" sz="2400" b="0" i="1" smtClean="0">
                            <a:latin typeface="Cambria Math" panose="02040503050406030204" pitchFamily="18" charset="0"/>
                          </a:rPr>
                          <m:t>𝑊</m:t>
                        </m:r>
                      </m:e>
                      <m:sup>
                        <m:r>
                          <a:rPr lang="en-US" altLang="ja-JP" sz="2400" b="0" i="1" smtClean="0">
                            <a:latin typeface="Cambria Math" panose="02040503050406030204" pitchFamily="18" charset="0"/>
                          </a:rPr>
                          <m:t>𝑄</m:t>
                        </m:r>
                      </m:sup>
                    </m:sSup>
                    <m:r>
                      <a:rPr lang="en-US" altLang="ja-JP" sz="2400" b="0" i="1" smtClean="0">
                        <a:latin typeface="Cambria Math" panose="02040503050406030204" pitchFamily="18" charset="0"/>
                      </a:rPr>
                      <m:t>,</m:t>
                    </m:r>
                    <m:sSup>
                      <m:sSupPr>
                        <m:ctrlPr>
                          <a:rPr lang="en-US" altLang="ja-JP" sz="2400" b="0" i="1" smtClean="0">
                            <a:latin typeface="Cambria Math" panose="02040503050406030204" pitchFamily="18" charset="0"/>
                          </a:rPr>
                        </m:ctrlPr>
                      </m:sSupPr>
                      <m:e>
                        <m:r>
                          <a:rPr lang="en-US" altLang="ja-JP" sz="2400" b="0" i="1" smtClean="0">
                            <a:latin typeface="Cambria Math" panose="02040503050406030204" pitchFamily="18" charset="0"/>
                          </a:rPr>
                          <m:t>𝑊</m:t>
                        </m:r>
                      </m:e>
                      <m:sup>
                        <m:r>
                          <a:rPr lang="en-US" altLang="ja-JP" sz="2400" b="0" i="1" smtClean="0">
                            <a:latin typeface="Cambria Math" panose="02040503050406030204" pitchFamily="18" charset="0"/>
                          </a:rPr>
                          <m:t>𝐾</m:t>
                        </m:r>
                      </m:sup>
                    </m:sSup>
                    <m:r>
                      <a:rPr lang="en-US" altLang="ja-JP" sz="2400" b="0" i="1" smtClean="0">
                        <a:latin typeface="Cambria Math" panose="02040503050406030204" pitchFamily="18" charset="0"/>
                      </a:rPr>
                      <m:t>,</m:t>
                    </m:r>
                    <m:sSup>
                      <m:sSupPr>
                        <m:ctrlPr>
                          <a:rPr lang="en-US" altLang="ja-JP" sz="2400" i="1">
                            <a:latin typeface="Cambria Math" panose="02040503050406030204" pitchFamily="18" charset="0"/>
                          </a:rPr>
                        </m:ctrlPr>
                      </m:sSupPr>
                      <m:e>
                        <m:r>
                          <a:rPr lang="en-US" altLang="ja-JP" sz="2400" i="1">
                            <a:latin typeface="Cambria Math" panose="02040503050406030204" pitchFamily="18" charset="0"/>
                          </a:rPr>
                          <m:t>𝑊</m:t>
                        </m:r>
                      </m:e>
                      <m:sup>
                        <m:r>
                          <a:rPr lang="en-US" altLang="ja-JP" sz="2400" b="0" i="1" smtClean="0">
                            <a:latin typeface="Cambria Math" panose="02040503050406030204" pitchFamily="18" charset="0"/>
                          </a:rPr>
                          <m:t>𝑉</m:t>
                        </m:r>
                      </m:sup>
                    </m:sSup>
                  </m:oMath>
                </a14:m>
                <a:endParaRPr lang="en-US" altLang="ja-JP" sz="2400" dirty="0"/>
              </a:p>
              <a:p>
                <a:r>
                  <a:rPr lang="en-US" altLang="ja-JP" sz="2400" dirty="0"/>
                  <a:t>2. Attention Score</a:t>
                </a:r>
                <a:r>
                  <a:rPr lang="ja-JP" altLang="en-US" sz="2400" dirty="0"/>
                  <a:t>を求める。</a:t>
                </a:r>
                <a14:m>
                  <m:oMath xmlns:m="http://schemas.openxmlformats.org/officeDocument/2006/math">
                    <m:r>
                      <m:rPr>
                        <m:sty m:val="p"/>
                      </m:rPr>
                      <a:rPr lang="en-US" altLang="ja-JP" sz="2400" b="0" i="0" smtClean="0">
                        <a:latin typeface="Cambria Math" panose="02040503050406030204" pitchFamily="18" charset="0"/>
                      </a:rPr>
                      <m:t>Attention</m:t>
                    </m:r>
                    <m:r>
                      <a:rPr lang="en-US" altLang="ja-JP" sz="2400" b="0" i="0" smtClean="0">
                        <a:latin typeface="Cambria Math" panose="02040503050406030204" pitchFamily="18" charset="0"/>
                      </a:rPr>
                      <m:t> </m:t>
                    </m:r>
                    <m:r>
                      <m:rPr>
                        <m:sty m:val="p"/>
                      </m:rPr>
                      <a:rPr lang="en-US" altLang="ja-JP" sz="2400" b="0" i="0" smtClean="0">
                        <a:latin typeface="Cambria Math" panose="02040503050406030204" pitchFamily="18" charset="0"/>
                      </a:rPr>
                      <m:t>Score</m:t>
                    </m:r>
                    <m:r>
                      <a:rPr lang="en-US" altLang="ja-JP" sz="2400" b="0" i="0" smtClean="0">
                        <a:latin typeface="Cambria Math" panose="02040503050406030204" pitchFamily="18" charset="0"/>
                      </a:rPr>
                      <m:t>=</m:t>
                    </m:r>
                    <m:r>
                      <a:rPr lang="en-US" altLang="ja-JP" sz="2400" b="0" i="1" smtClean="0">
                        <a:latin typeface="Cambria Math" panose="02040503050406030204" pitchFamily="18" charset="0"/>
                      </a:rPr>
                      <m:t>𝑠𝑐𝑜𝑟𝑒</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𝑞</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𝑘</m:t>
                    </m:r>
                    <m:r>
                      <a:rPr lang="en-US" altLang="ja-JP" sz="2400" b="0" i="1" smtClean="0">
                        <a:latin typeface="Cambria Math" panose="02040503050406030204" pitchFamily="18" charset="0"/>
                      </a:rPr>
                      <m:t>)</m:t>
                    </m:r>
                  </m:oMath>
                </a14:m>
                <a:endParaRPr lang="en-US" altLang="ja-JP" sz="2400" dirty="0"/>
              </a:p>
              <a:p>
                <a:r>
                  <a:rPr lang="en-US" altLang="ja-JP" sz="2400" dirty="0"/>
                  <a:t>3. Attention Distribution(Weights)</a:t>
                </a:r>
                <a:r>
                  <a:rPr lang="ja-JP" altLang="en-US" sz="2400" dirty="0"/>
                  <a:t>を求める。</a:t>
                </a:r>
                <a14:m>
                  <m:oMath xmlns:m="http://schemas.openxmlformats.org/officeDocument/2006/math">
                    <m:r>
                      <a:rPr lang="en-US" altLang="ja-JP" sz="2400" b="0" i="1" smtClean="0">
                        <a:latin typeface="Cambria Math" panose="02040503050406030204" pitchFamily="18" charset="0"/>
                      </a:rPr>
                      <m:t>𝐴𝑡𝑒𝑛𝑡𝑖𝑜𝑛</m:t>
                    </m:r>
                    <m:r>
                      <a:rPr lang="en-US" altLang="ja-JP" sz="2400" b="0" i="1" smtClean="0">
                        <a:latin typeface="Cambria Math" panose="02040503050406030204" pitchFamily="18" charset="0"/>
                      </a:rPr>
                      <m:t> </m:t>
                    </m:r>
                    <m:r>
                      <a:rPr lang="en-US" altLang="ja-JP" sz="2400" b="0" i="1" smtClean="0">
                        <a:latin typeface="Cambria Math" panose="02040503050406030204" pitchFamily="18" charset="0"/>
                      </a:rPr>
                      <m:t>𝑊𝑒𝑖𝑔h𝑡𝑠</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𝑠𝑜𝑓𝑡𝑚𝑎𝑥</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𝐴𝑡𝑡𝑒𝑛𝑡𝑖𝑜𝑛</m:t>
                    </m:r>
                    <m:r>
                      <a:rPr lang="en-US" altLang="ja-JP" sz="2400" b="0" i="1" smtClean="0">
                        <a:latin typeface="Cambria Math" panose="02040503050406030204" pitchFamily="18" charset="0"/>
                      </a:rPr>
                      <m:t> </m:t>
                    </m:r>
                    <m:r>
                      <a:rPr lang="en-US" altLang="ja-JP" sz="2400" b="0" i="1" smtClean="0">
                        <a:latin typeface="Cambria Math" panose="02040503050406030204" pitchFamily="18" charset="0"/>
                      </a:rPr>
                      <m:t>𝑆𝑐𝑜𝑟𝑒</m:t>
                    </m:r>
                    <m:r>
                      <a:rPr lang="en-US" altLang="ja-JP" sz="2400" b="0" i="1" smtClean="0">
                        <a:latin typeface="Cambria Math" panose="02040503050406030204" pitchFamily="18" charset="0"/>
                      </a:rPr>
                      <m:t>)</m:t>
                    </m:r>
                  </m:oMath>
                </a14:m>
                <a:endParaRPr lang="en-US" altLang="ja-JP" sz="2400" dirty="0"/>
              </a:p>
              <a:p>
                <a:r>
                  <a:rPr lang="en-US" altLang="ja-JP" sz="2400" dirty="0"/>
                  <a:t>4.</a:t>
                </a:r>
                <a:r>
                  <a:rPr lang="ja-JP" altLang="en-US" sz="2400" dirty="0"/>
                  <a:t> </a:t>
                </a:r>
                <a:r>
                  <a:rPr lang="en-US" altLang="ja-JP" sz="2400" dirty="0"/>
                  <a:t>Attention Value</a:t>
                </a:r>
                <a:r>
                  <a:rPr lang="ja-JP" altLang="en-US" sz="2400" dirty="0"/>
                  <a:t>を求める。</a:t>
                </a:r>
                <a14:m>
                  <m:oMath xmlns:m="http://schemas.openxmlformats.org/officeDocument/2006/math">
                    <m:r>
                      <a:rPr lang="en-US" altLang="ja-JP" sz="2400" b="0" i="1" smtClean="0">
                        <a:latin typeface="Cambria Math" panose="02040503050406030204" pitchFamily="18" charset="0"/>
                      </a:rPr>
                      <m:t>𝐴𝑡𝑡𝑒𝑛𝑡𝑖𝑜𝑛</m:t>
                    </m:r>
                    <m:r>
                      <a:rPr lang="en-US" altLang="ja-JP" sz="2400" b="0" i="1" smtClean="0">
                        <a:latin typeface="Cambria Math" panose="02040503050406030204" pitchFamily="18" charset="0"/>
                      </a:rPr>
                      <m:t> </m:t>
                    </m:r>
                    <m:r>
                      <a:rPr lang="en-US" altLang="ja-JP" sz="2400" b="0" i="1" smtClean="0">
                        <a:latin typeface="Cambria Math" panose="02040503050406030204" pitchFamily="18" charset="0"/>
                      </a:rPr>
                      <m:t>𝑉𝑎𝑙𝑢𝑒</m:t>
                    </m:r>
                    <m:r>
                      <a:rPr lang="en-US" altLang="ja-JP" sz="2400" b="0" i="1" smtClean="0">
                        <a:latin typeface="Cambria Math" panose="02040503050406030204" pitchFamily="18" charset="0"/>
                      </a:rPr>
                      <m:t>=</m:t>
                    </m:r>
                    <m:nary>
                      <m:naryPr>
                        <m:chr m:val="∑"/>
                        <m:ctrlPr>
                          <a:rPr lang="en-US" altLang="ja-JP" sz="2400" b="0" i="1" smtClean="0">
                            <a:latin typeface="Cambria Math" panose="02040503050406030204" pitchFamily="18" charset="0"/>
                          </a:rPr>
                        </m:ctrlPr>
                      </m:naryPr>
                      <m:sub>
                        <m:r>
                          <m:rPr>
                            <m:brk m:alnAt="23"/>
                          </m:rPr>
                          <a:rPr lang="en-US" altLang="ja-JP" sz="2400" b="0" i="1" smtClean="0">
                            <a:latin typeface="Cambria Math" panose="02040503050406030204" pitchFamily="18" charset="0"/>
                          </a:rPr>
                          <m:t>𝑖</m:t>
                        </m:r>
                        <m:r>
                          <a:rPr lang="en-US" altLang="ja-JP" sz="2400" b="0" i="1" smtClean="0">
                            <a:latin typeface="Cambria Math" panose="02040503050406030204" pitchFamily="18" charset="0"/>
                          </a:rPr>
                          <m:t>=0</m:t>
                        </m:r>
                      </m:sub>
                      <m:sup>
                        <m:r>
                          <a:rPr lang="en-US" altLang="ja-JP" sz="2400" b="0" i="1" smtClean="0">
                            <a:latin typeface="Cambria Math" panose="02040503050406030204" pitchFamily="18" charset="0"/>
                          </a:rPr>
                          <m:t>𝑙</m:t>
                        </m:r>
                      </m:sup>
                      <m:e>
                        <m:sSub>
                          <m:sSubPr>
                            <m:ctrlPr>
                              <a:rPr lang="en-US" altLang="ja-JP" sz="2400" b="0" i="1" smtClean="0">
                                <a:latin typeface="Cambria Math" panose="02040503050406030204" pitchFamily="18" charset="0"/>
                              </a:rPr>
                            </m:ctrlPr>
                          </m:sSubPr>
                          <m:e>
                            <m:r>
                              <a:rPr lang="en-US" altLang="ja-JP" sz="2400" i="1">
                                <a:latin typeface="Cambria Math" panose="02040503050406030204" pitchFamily="18" charset="0"/>
                              </a:rPr>
                              <m:t>𝐴𝑡𝑡𝑒𝑛𝑡𝑖𝑜𝑛</m:t>
                            </m:r>
                            <m:r>
                              <a:rPr lang="en-US" altLang="ja-JP" sz="2400" i="1">
                                <a:latin typeface="Cambria Math" panose="02040503050406030204" pitchFamily="18" charset="0"/>
                              </a:rPr>
                              <m:t> </m:t>
                            </m:r>
                            <m:r>
                              <a:rPr lang="en-US" altLang="ja-JP" sz="2400" i="1">
                                <a:latin typeface="Cambria Math" panose="02040503050406030204" pitchFamily="18" charset="0"/>
                              </a:rPr>
                              <m:t>𝑊𝑒𝑖𝑔h𝑡</m:t>
                            </m:r>
                          </m:e>
                          <m:sub>
                            <m:r>
                              <a:rPr lang="en-US" altLang="ja-JP" sz="2400" b="0" i="1" smtClean="0">
                                <a:latin typeface="Cambria Math" panose="02040503050406030204" pitchFamily="18" charset="0"/>
                              </a:rPr>
                              <m:t>𝑖</m:t>
                            </m:r>
                          </m:sub>
                        </m:sSub>
                        <m:r>
                          <a:rPr lang="en-US" altLang="ja-JP" sz="2400" b="0" i="1" smtClean="0">
                            <a:latin typeface="Cambria Math" panose="02040503050406030204" pitchFamily="18" charset="0"/>
                          </a:rPr>
                          <m:t>∗</m:t>
                        </m:r>
                        <m:sSub>
                          <m:sSubPr>
                            <m:ctrlPr>
                              <a:rPr lang="en-US" altLang="ja-JP" sz="2400" b="0" i="1" smtClean="0">
                                <a:latin typeface="Cambria Math" panose="02040503050406030204" pitchFamily="18" charset="0"/>
                              </a:rPr>
                            </m:ctrlPr>
                          </m:sSubPr>
                          <m:e>
                            <m:r>
                              <a:rPr lang="en-US" altLang="ja-JP" sz="2400" b="0" i="1" smtClean="0">
                                <a:latin typeface="Cambria Math" panose="02040503050406030204" pitchFamily="18" charset="0"/>
                              </a:rPr>
                              <m:t>𝑣</m:t>
                            </m:r>
                          </m:e>
                          <m:sub>
                            <m:r>
                              <a:rPr lang="en-US" altLang="ja-JP" sz="2400" b="0" i="1" smtClean="0">
                                <a:latin typeface="Cambria Math" panose="02040503050406030204" pitchFamily="18" charset="0"/>
                              </a:rPr>
                              <m:t>𝑖</m:t>
                            </m:r>
                          </m:sub>
                        </m:sSub>
                      </m:e>
                    </m:nary>
                  </m:oMath>
                </a14:m>
                <a:endParaRPr lang="en-US" altLang="ja-JP" sz="2400" b="0" i="1" dirty="0">
                  <a:latin typeface="Cambria Math" panose="02040503050406030204" pitchFamily="18" charset="0"/>
                </a:endParaRPr>
              </a:p>
              <a:p>
                <a:pPr algn="ctr"/>
                <a:r>
                  <a:rPr lang="en-US" altLang="ja-JP" sz="2400" b="1" dirty="0"/>
                  <a:t> </a:t>
                </a:r>
                <a14:m>
                  <m:oMath xmlns:m="http://schemas.openxmlformats.org/officeDocument/2006/math">
                    <m:r>
                      <a:rPr lang="en-US" altLang="ja-JP" sz="2400" b="1" i="1" smtClean="0">
                        <a:latin typeface="Cambria Math" panose="02040503050406030204" pitchFamily="18" charset="0"/>
                      </a:rPr>
                      <m:t>𝑨𝒕𝒕𝒆𝒏𝒕𝒊𝒐𝒏</m:t>
                    </m:r>
                    <m:d>
                      <m:dPr>
                        <m:ctrlPr>
                          <a:rPr lang="en-US" altLang="ja-JP" sz="2400" b="1" i="1" smtClean="0">
                            <a:latin typeface="Cambria Math" panose="02040503050406030204" pitchFamily="18" charset="0"/>
                          </a:rPr>
                        </m:ctrlPr>
                      </m:dPr>
                      <m:e>
                        <m:r>
                          <a:rPr lang="en-US" altLang="ja-JP" sz="2400" b="1" i="1" smtClean="0">
                            <a:latin typeface="Cambria Math" panose="02040503050406030204" pitchFamily="18" charset="0"/>
                          </a:rPr>
                          <m:t>𝑸</m:t>
                        </m:r>
                        <m:r>
                          <a:rPr lang="en-US" altLang="ja-JP" sz="2400" b="1" i="1" smtClean="0">
                            <a:latin typeface="Cambria Math" panose="02040503050406030204" pitchFamily="18" charset="0"/>
                          </a:rPr>
                          <m:t>,</m:t>
                        </m:r>
                        <m:r>
                          <a:rPr lang="en-US" altLang="ja-JP" sz="2400" b="1" i="1" smtClean="0">
                            <a:latin typeface="Cambria Math" panose="02040503050406030204" pitchFamily="18" charset="0"/>
                          </a:rPr>
                          <m:t>𝑲</m:t>
                        </m:r>
                        <m:r>
                          <a:rPr lang="en-US" altLang="ja-JP" sz="2400" b="1" i="1" smtClean="0">
                            <a:latin typeface="Cambria Math" panose="02040503050406030204" pitchFamily="18" charset="0"/>
                          </a:rPr>
                          <m:t>,</m:t>
                        </m:r>
                        <m:r>
                          <a:rPr lang="en-US" altLang="ja-JP" sz="2400" b="1" i="1" smtClean="0">
                            <a:latin typeface="Cambria Math" panose="02040503050406030204" pitchFamily="18" charset="0"/>
                          </a:rPr>
                          <m:t>𝑽</m:t>
                        </m:r>
                      </m:e>
                    </m:d>
                    <m:r>
                      <a:rPr lang="en-US" altLang="ja-JP" sz="2400" b="1" i="1" smtClean="0">
                        <a:latin typeface="Cambria Math" panose="02040503050406030204" pitchFamily="18" charset="0"/>
                      </a:rPr>
                      <m:t>=</m:t>
                    </m:r>
                    <m:r>
                      <a:rPr lang="en-US" altLang="ja-JP" sz="2400" b="1" i="1" smtClean="0">
                        <a:latin typeface="Cambria Math" panose="02040503050406030204" pitchFamily="18" charset="0"/>
                      </a:rPr>
                      <m:t>𝑨𝒕𝒕𝒆𝒏𝒕𝒊𝒐𝒏</m:t>
                    </m:r>
                    <m:r>
                      <a:rPr lang="en-US" altLang="ja-JP" sz="2400" b="1" i="1" smtClean="0">
                        <a:latin typeface="Cambria Math" panose="02040503050406030204" pitchFamily="18" charset="0"/>
                      </a:rPr>
                      <m:t> </m:t>
                    </m:r>
                    <m:r>
                      <a:rPr lang="en-US" altLang="ja-JP" sz="2400" b="1" i="1" smtClean="0">
                        <a:latin typeface="Cambria Math" panose="02040503050406030204" pitchFamily="18" charset="0"/>
                      </a:rPr>
                      <m:t>𝑽𝒂𝒍𝒖𝒆</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𝐴𝑡𝑡𝑒𝑛𝑡𝑖𝑜𝑛</m:t>
                    </m:r>
                    <m:r>
                      <a:rPr lang="en-US" altLang="ja-JP" sz="2400" b="0" i="1" smtClean="0">
                        <a:latin typeface="Cambria Math" panose="02040503050406030204" pitchFamily="18" charset="0"/>
                      </a:rPr>
                      <m:t> </m:t>
                    </m:r>
                    <m:r>
                      <a:rPr lang="en-US" altLang="ja-JP" sz="2400" b="0" i="1" smtClean="0">
                        <a:latin typeface="Cambria Math" panose="02040503050406030204" pitchFamily="18" charset="0"/>
                      </a:rPr>
                      <m:t>𝑊𝑒𝑖𝑔h𝑡</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𝑉</m:t>
                    </m:r>
                  </m:oMath>
                </a14:m>
                <a:r>
                  <a:rPr lang="ja-JP" altLang="en-US" sz="2400" dirty="0"/>
                  <a:t> </a:t>
                </a:r>
              </a:p>
            </p:txBody>
          </p:sp>
        </mc:Choice>
        <mc:Fallback xmlns="">
          <p:sp>
            <p:nvSpPr>
              <p:cNvPr id="3" name="コンテンツ プレースホルダー 2">
                <a:extLst>
                  <a:ext uri="{FF2B5EF4-FFF2-40B4-BE49-F238E27FC236}">
                    <a16:creationId xmlns:a16="http://schemas.microsoft.com/office/drawing/2014/main" id="{35412428-9CB7-B309-507C-98EA216CA093}"/>
                  </a:ext>
                </a:extLst>
              </p:cNvPr>
              <p:cNvSpPr>
                <a:spLocks noGrp="1" noRot="1" noChangeAspect="1" noMove="1" noResize="1" noEditPoints="1" noAdjustHandles="1" noChangeArrowheads="1" noChangeShapeType="1" noTextEdit="1"/>
              </p:cNvSpPr>
              <p:nvPr>
                <p:ph idx="1"/>
              </p:nvPr>
            </p:nvSpPr>
            <p:spPr>
              <a:xfrm>
                <a:off x="1097280" y="1944710"/>
                <a:ext cx="10403554" cy="4404575"/>
              </a:xfrm>
              <a:blipFill>
                <a:blip r:embed="rId2"/>
                <a:stretch>
                  <a:fillRect l="-1757" t="-830" r="-1289"/>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50323564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4DF43C1-59A2-B264-3605-C9460C720029}"/>
              </a:ext>
            </a:extLst>
          </p:cNvPr>
          <p:cNvSpPr>
            <a:spLocks noGrp="1"/>
          </p:cNvSpPr>
          <p:nvPr>
            <p:ph type="title"/>
          </p:nvPr>
        </p:nvSpPr>
        <p:spPr/>
        <p:txBody>
          <a:bodyPr/>
          <a:lstStyle/>
          <a:p>
            <a:r>
              <a:rPr kumimoji="1" lang="en-US" altLang="ja-JP" dirty="0"/>
              <a:t>Transformer</a:t>
            </a:r>
            <a:r>
              <a:rPr kumimoji="1" lang="ja-JP" altLang="en-US" dirty="0"/>
              <a:t>の構造</a:t>
            </a:r>
          </a:p>
        </p:txBody>
      </p:sp>
      <p:pic>
        <p:nvPicPr>
          <p:cNvPr id="1026" name="Picture 2">
            <a:extLst>
              <a:ext uri="{FF2B5EF4-FFF2-40B4-BE49-F238E27FC236}">
                <a16:creationId xmlns:a16="http://schemas.microsoft.com/office/drawing/2014/main" id="{A968F166-93D6-A9DA-D255-D23642FCCE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7280" y="2362200"/>
            <a:ext cx="5629275" cy="2133600"/>
          </a:xfrm>
          <a:prstGeom prst="rect">
            <a:avLst/>
          </a:prstGeom>
          <a:noFill/>
          <a:extLst>
            <a:ext uri="{909E8E84-426E-40DD-AFC4-6F175D3DCCD1}">
              <a14:hiddenFill xmlns:a14="http://schemas.microsoft.com/office/drawing/2010/main">
                <a:solidFill>
                  <a:srgbClr val="FFFFFF"/>
                </a:solidFill>
              </a14:hiddenFill>
            </a:ext>
          </a:extLst>
        </p:spPr>
      </p:pic>
      <p:sp>
        <p:nvSpPr>
          <p:cNvPr id="4" name="四角形: 角を丸くする 3">
            <a:extLst>
              <a:ext uri="{FF2B5EF4-FFF2-40B4-BE49-F238E27FC236}">
                <a16:creationId xmlns:a16="http://schemas.microsoft.com/office/drawing/2014/main" id="{FEB4F759-5E42-53FE-6108-3778E5A52105}"/>
              </a:ext>
            </a:extLst>
          </p:cNvPr>
          <p:cNvSpPr/>
          <p:nvPr/>
        </p:nvSpPr>
        <p:spPr>
          <a:xfrm>
            <a:off x="8026400" y="2616200"/>
            <a:ext cx="965200" cy="3810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四角形: 角を丸くする 4">
            <a:extLst>
              <a:ext uri="{FF2B5EF4-FFF2-40B4-BE49-F238E27FC236}">
                <a16:creationId xmlns:a16="http://schemas.microsoft.com/office/drawing/2014/main" id="{F1EE2BFF-2B56-C73D-EC15-B0EAB9091541}"/>
              </a:ext>
            </a:extLst>
          </p:cNvPr>
          <p:cNvSpPr/>
          <p:nvPr/>
        </p:nvSpPr>
        <p:spPr>
          <a:xfrm>
            <a:off x="8026400" y="3162300"/>
            <a:ext cx="965200" cy="3810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四角形: 角を丸くする 5">
            <a:extLst>
              <a:ext uri="{FF2B5EF4-FFF2-40B4-BE49-F238E27FC236}">
                <a16:creationId xmlns:a16="http://schemas.microsoft.com/office/drawing/2014/main" id="{63D13EFF-8257-6B95-42C5-8B58188EB7C5}"/>
              </a:ext>
            </a:extLst>
          </p:cNvPr>
          <p:cNvSpPr/>
          <p:nvPr/>
        </p:nvSpPr>
        <p:spPr>
          <a:xfrm>
            <a:off x="8026400" y="3708400"/>
            <a:ext cx="965200" cy="3810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四角形: 角を丸くする 6">
            <a:extLst>
              <a:ext uri="{FF2B5EF4-FFF2-40B4-BE49-F238E27FC236}">
                <a16:creationId xmlns:a16="http://schemas.microsoft.com/office/drawing/2014/main" id="{B8A30010-EBD4-B572-0267-50EABD8557A1}"/>
              </a:ext>
            </a:extLst>
          </p:cNvPr>
          <p:cNvSpPr/>
          <p:nvPr/>
        </p:nvSpPr>
        <p:spPr>
          <a:xfrm>
            <a:off x="8026400" y="4254500"/>
            <a:ext cx="965200" cy="3810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四角形: 角を丸くする 7">
            <a:extLst>
              <a:ext uri="{FF2B5EF4-FFF2-40B4-BE49-F238E27FC236}">
                <a16:creationId xmlns:a16="http://schemas.microsoft.com/office/drawing/2014/main" id="{4FC3C3EF-6DBD-EFA0-DD9E-FAC0E67CBF1A}"/>
              </a:ext>
            </a:extLst>
          </p:cNvPr>
          <p:cNvSpPr/>
          <p:nvPr/>
        </p:nvSpPr>
        <p:spPr>
          <a:xfrm>
            <a:off x="8026400" y="4800600"/>
            <a:ext cx="965200" cy="3810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四角形: 角を丸くする 8">
            <a:extLst>
              <a:ext uri="{FF2B5EF4-FFF2-40B4-BE49-F238E27FC236}">
                <a16:creationId xmlns:a16="http://schemas.microsoft.com/office/drawing/2014/main" id="{3EF50B70-D172-DB2B-5E25-8A9F8EC5CE4E}"/>
              </a:ext>
            </a:extLst>
          </p:cNvPr>
          <p:cNvSpPr/>
          <p:nvPr/>
        </p:nvSpPr>
        <p:spPr>
          <a:xfrm>
            <a:off x="8026400" y="5346700"/>
            <a:ext cx="965200" cy="3810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四角形: 角を丸くする 9">
            <a:extLst>
              <a:ext uri="{FF2B5EF4-FFF2-40B4-BE49-F238E27FC236}">
                <a16:creationId xmlns:a16="http://schemas.microsoft.com/office/drawing/2014/main" id="{EE21E665-152E-7A45-2B2D-90F86E8B7158}"/>
              </a:ext>
            </a:extLst>
          </p:cNvPr>
          <p:cNvSpPr/>
          <p:nvPr/>
        </p:nvSpPr>
        <p:spPr>
          <a:xfrm>
            <a:off x="9550400" y="2616200"/>
            <a:ext cx="965200" cy="381000"/>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四角形: 角を丸くする 10">
            <a:extLst>
              <a:ext uri="{FF2B5EF4-FFF2-40B4-BE49-F238E27FC236}">
                <a16:creationId xmlns:a16="http://schemas.microsoft.com/office/drawing/2014/main" id="{81FB0218-F8C7-1151-3329-7E4BE078C915}"/>
              </a:ext>
            </a:extLst>
          </p:cNvPr>
          <p:cNvSpPr/>
          <p:nvPr/>
        </p:nvSpPr>
        <p:spPr>
          <a:xfrm>
            <a:off x="9550400" y="3162300"/>
            <a:ext cx="965200" cy="381000"/>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四角形: 角を丸くする 11">
            <a:extLst>
              <a:ext uri="{FF2B5EF4-FFF2-40B4-BE49-F238E27FC236}">
                <a16:creationId xmlns:a16="http://schemas.microsoft.com/office/drawing/2014/main" id="{D3E4A010-B1C0-C6C3-0DA4-9EE5634B1313}"/>
              </a:ext>
            </a:extLst>
          </p:cNvPr>
          <p:cNvSpPr/>
          <p:nvPr/>
        </p:nvSpPr>
        <p:spPr>
          <a:xfrm>
            <a:off x="9550400" y="3708400"/>
            <a:ext cx="965200" cy="381000"/>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四角形: 角を丸くする 12">
            <a:extLst>
              <a:ext uri="{FF2B5EF4-FFF2-40B4-BE49-F238E27FC236}">
                <a16:creationId xmlns:a16="http://schemas.microsoft.com/office/drawing/2014/main" id="{00D7D2C3-2A68-941B-2574-45593DF9CBCF}"/>
              </a:ext>
            </a:extLst>
          </p:cNvPr>
          <p:cNvSpPr/>
          <p:nvPr/>
        </p:nvSpPr>
        <p:spPr>
          <a:xfrm>
            <a:off x="9550400" y="4254500"/>
            <a:ext cx="965200" cy="381000"/>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四角形: 角を丸くする 13">
            <a:extLst>
              <a:ext uri="{FF2B5EF4-FFF2-40B4-BE49-F238E27FC236}">
                <a16:creationId xmlns:a16="http://schemas.microsoft.com/office/drawing/2014/main" id="{E359140D-1C01-44DA-048C-474C4FF93CAC}"/>
              </a:ext>
            </a:extLst>
          </p:cNvPr>
          <p:cNvSpPr/>
          <p:nvPr/>
        </p:nvSpPr>
        <p:spPr>
          <a:xfrm>
            <a:off x="9550400" y="4800600"/>
            <a:ext cx="965200" cy="381000"/>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四角形: 角を丸くする 14">
            <a:extLst>
              <a:ext uri="{FF2B5EF4-FFF2-40B4-BE49-F238E27FC236}">
                <a16:creationId xmlns:a16="http://schemas.microsoft.com/office/drawing/2014/main" id="{D320BA5D-B2A3-DC01-E925-5887A01C98F4}"/>
              </a:ext>
            </a:extLst>
          </p:cNvPr>
          <p:cNvSpPr/>
          <p:nvPr/>
        </p:nvSpPr>
        <p:spPr>
          <a:xfrm>
            <a:off x="9550400" y="5346700"/>
            <a:ext cx="965200" cy="381000"/>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7" name="直線矢印コネクタ 16">
            <a:extLst>
              <a:ext uri="{FF2B5EF4-FFF2-40B4-BE49-F238E27FC236}">
                <a16:creationId xmlns:a16="http://schemas.microsoft.com/office/drawing/2014/main" id="{4974C20A-6FB3-5F06-96C4-D6BA4454E57A}"/>
              </a:ext>
            </a:extLst>
          </p:cNvPr>
          <p:cNvCxnSpPr>
            <a:stCxn id="4" idx="3"/>
            <a:endCxn id="10" idx="1"/>
          </p:cNvCxnSpPr>
          <p:nvPr/>
        </p:nvCxnSpPr>
        <p:spPr>
          <a:xfrm>
            <a:off x="8991600" y="2806700"/>
            <a:ext cx="55880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線矢印コネクタ 18">
            <a:extLst>
              <a:ext uri="{FF2B5EF4-FFF2-40B4-BE49-F238E27FC236}">
                <a16:creationId xmlns:a16="http://schemas.microsoft.com/office/drawing/2014/main" id="{3856D1BD-B4E9-43BD-7DFD-A28A7C35DACA}"/>
              </a:ext>
            </a:extLst>
          </p:cNvPr>
          <p:cNvCxnSpPr>
            <a:stCxn id="4" idx="3"/>
            <a:endCxn id="11" idx="1"/>
          </p:cNvCxnSpPr>
          <p:nvPr/>
        </p:nvCxnSpPr>
        <p:spPr>
          <a:xfrm>
            <a:off x="8991600" y="2806700"/>
            <a:ext cx="558800" cy="5461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582E2D45-445A-E005-6C14-A3A5A84D4D21}"/>
              </a:ext>
            </a:extLst>
          </p:cNvPr>
          <p:cNvCxnSpPr>
            <a:stCxn id="4" idx="3"/>
            <a:endCxn id="12" idx="1"/>
          </p:cNvCxnSpPr>
          <p:nvPr/>
        </p:nvCxnSpPr>
        <p:spPr>
          <a:xfrm>
            <a:off x="8991600" y="2806700"/>
            <a:ext cx="558800" cy="10922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矢印コネクタ 22">
            <a:extLst>
              <a:ext uri="{FF2B5EF4-FFF2-40B4-BE49-F238E27FC236}">
                <a16:creationId xmlns:a16="http://schemas.microsoft.com/office/drawing/2014/main" id="{833045F5-2330-E17F-57AB-79FC7B3BEFBC}"/>
              </a:ext>
            </a:extLst>
          </p:cNvPr>
          <p:cNvCxnSpPr>
            <a:stCxn id="4" idx="3"/>
            <a:endCxn id="13" idx="1"/>
          </p:cNvCxnSpPr>
          <p:nvPr/>
        </p:nvCxnSpPr>
        <p:spPr>
          <a:xfrm>
            <a:off x="8991600" y="2806700"/>
            <a:ext cx="558800" cy="16383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線矢印コネクタ 24">
            <a:extLst>
              <a:ext uri="{FF2B5EF4-FFF2-40B4-BE49-F238E27FC236}">
                <a16:creationId xmlns:a16="http://schemas.microsoft.com/office/drawing/2014/main" id="{F960F82D-D99A-A7D2-1570-2C27AD68E682}"/>
              </a:ext>
            </a:extLst>
          </p:cNvPr>
          <p:cNvCxnSpPr>
            <a:stCxn id="4" idx="3"/>
            <a:endCxn id="14" idx="1"/>
          </p:cNvCxnSpPr>
          <p:nvPr/>
        </p:nvCxnSpPr>
        <p:spPr>
          <a:xfrm>
            <a:off x="8991600" y="2806700"/>
            <a:ext cx="558800" cy="21844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線矢印コネクタ 26">
            <a:extLst>
              <a:ext uri="{FF2B5EF4-FFF2-40B4-BE49-F238E27FC236}">
                <a16:creationId xmlns:a16="http://schemas.microsoft.com/office/drawing/2014/main" id="{80E3562C-23C1-0F3D-27C2-C8B94513380F}"/>
              </a:ext>
            </a:extLst>
          </p:cNvPr>
          <p:cNvCxnSpPr>
            <a:stCxn id="4" idx="3"/>
            <a:endCxn id="15" idx="1"/>
          </p:cNvCxnSpPr>
          <p:nvPr/>
        </p:nvCxnSpPr>
        <p:spPr>
          <a:xfrm>
            <a:off x="8991600" y="2806700"/>
            <a:ext cx="558800" cy="27305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矢印: 上 2">
            <a:extLst>
              <a:ext uri="{FF2B5EF4-FFF2-40B4-BE49-F238E27FC236}">
                <a16:creationId xmlns:a16="http://schemas.microsoft.com/office/drawing/2014/main" id="{AD4D9B9E-85B0-FBD7-AB42-DC5BE2D01156}"/>
              </a:ext>
            </a:extLst>
          </p:cNvPr>
          <p:cNvSpPr/>
          <p:nvPr/>
        </p:nvSpPr>
        <p:spPr>
          <a:xfrm>
            <a:off x="8172450" y="5822950"/>
            <a:ext cx="673100" cy="266700"/>
          </a:xfrm>
          <a:prstGeom prst="up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矢印: 上 15">
            <a:extLst>
              <a:ext uri="{FF2B5EF4-FFF2-40B4-BE49-F238E27FC236}">
                <a16:creationId xmlns:a16="http://schemas.microsoft.com/office/drawing/2014/main" id="{18BFE6DF-C7D2-9E01-55A2-BE7236DBB530}"/>
              </a:ext>
            </a:extLst>
          </p:cNvPr>
          <p:cNvSpPr/>
          <p:nvPr/>
        </p:nvSpPr>
        <p:spPr>
          <a:xfrm>
            <a:off x="9696450" y="2247900"/>
            <a:ext cx="673100" cy="266700"/>
          </a:xfrm>
          <a:prstGeom prst="up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テキスト ボックス 17">
            <a:extLst>
              <a:ext uri="{FF2B5EF4-FFF2-40B4-BE49-F238E27FC236}">
                <a16:creationId xmlns:a16="http://schemas.microsoft.com/office/drawing/2014/main" id="{3BED894A-E2B5-6E0E-ED6B-C3122010CFB2}"/>
              </a:ext>
            </a:extLst>
          </p:cNvPr>
          <p:cNvSpPr txBox="1"/>
          <p:nvPr/>
        </p:nvSpPr>
        <p:spPr>
          <a:xfrm>
            <a:off x="1264602" y="4891782"/>
            <a:ext cx="5629275" cy="1077218"/>
          </a:xfrm>
          <a:prstGeom prst="rect">
            <a:avLst/>
          </a:prstGeom>
          <a:noFill/>
        </p:spPr>
        <p:txBody>
          <a:bodyPr wrap="square" rtlCol="0">
            <a:spAutoFit/>
          </a:bodyPr>
          <a:lstStyle/>
          <a:p>
            <a:r>
              <a:rPr kumimoji="1" lang="en-US" altLang="ja-JP" sz="3200" dirty="0">
                <a:solidFill>
                  <a:schemeClr val="tx1">
                    <a:lumMod val="75000"/>
                    <a:lumOff val="25000"/>
                  </a:schemeClr>
                </a:solidFill>
                <a:latin typeface="Meiryo UI" panose="020B0604030504040204" pitchFamily="50" charset="-128"/>
                <a:ea typeface="Meiryo UI" panose="020B0604030504040204" pitchFamily="50" charset="-128"/>
              </a:rPr>
              <a:t>RNN</a:t>
            </a:r>
            <a:r>
              <a:rPr kumimoji="1" lang="ja-JP" altLang="en-US" sz="3200" dirty="0">
                <a:solidFill>
                  <a:schemeClr val="tx1">
                    <a:lumMod val="75000"/>
                    <a:lumOff val="25000"/>
                  </a:schemeClr>
                </a:solidFill>
                <a:latin typeface="Meiryo UI" panose="020B0604030504040204" pitchFamily="50" charset="-128"/>
                <a:ea typeface="Meiryo UI" panose="020B0604030504040204" pitchFamily="50" charset="-128"/>
              </a:rPr>
              <a:t>の</a:t>
            </a:r>
            <a:r>
              <a:rPr kumimoji="1" lang="en-US" altLang="ja-JP" sz="3200" dirty="0">
                <a:solidFill>
                  <a:schemeClr val="tx1">
                    <a:lumMod val="75000"/>
                    <a:lumOff val="25000"/>
                  </a:schemeClr>
                </a:solidFill>
                <a:latin typeface="Meiryo UI" panose="020B0604030504040204" pitchFamily="50" charset="-128"/>
                <a:ea typeface="Meiryo UI" panose="020B0604030504040204" pitchFamily="50" charset="-128"/>
              </a:rPr>
              <a:t>time step</a:t>
            </a:r>
            <a:r>
              <a:rPr kumimoji="1" lang="ja-JP" altLang="en-US" sz="3200" dirty="0">
                <a:solidFill>
                  <a:schemeClr val="tx1">
                    <a:lumMod val="75000"/>
                    <a:lumOff val="25000"/>
                  </a:schemeClr>
                </a:solidFill>
                <a:latin typeface="Meiryo UI" panose="020B0604030504040204" pitchFamily="50" charset="-128"/>
                <a:ea typeface="Meiryo UI" panose="020B0604030504040204" pitchFamily="50" charset="-128"/>
              </a:rPr>
              <a:t>の代わりに</a:t>
            </a:r>
            <a:r>
              <a:rPr kumimoji="1" lang="en-US" altLang="ja-JP" sz="3200" dirty="0">
                <a:solidFill>
                  <a:schemeClr val="tx1">
                    <a:lumMod val="75000"/>
                    <a:lumOff val="25000"/>
                  </a:schemeClr>
                </a:solidFill>
                <a:latin typeface="Meiryo UI" panose="020B0604030504040204" pitchFamily="50" charset="-128"/>
                <a:ea typeface="Meiryo UI" panose="020B0604030504040204" pitchFamily="50" charset="-128"/>
              </a:rPr>
              <a:t>Encoder </a:t>
            </a:r>
            <a:r>
              <a:rPr kumimoji="1" lang="ja-JP" altLang="en-US" sz="3200" dirty="0">
                <a:solidFill>
                  <a:schemeClr val="tx1">
                    <a:lumMod val="75000"/>
                    <a:lumOff val="25000"/>
                  </a:schemeClr>
                </a:solidFill>
                <a:latin typeface="Meiryo UI" panose="020B0604030504040204" pitchFamily="50" charset="-128"/>
                <a:ea typeface="Meiryo UI" panose="020B0604030504040204" pitchFamily="50" charset="-128"/>
              </a:rPr>
              <a:t>と</a:t>
            </a:r>
            <a:r>
              <a:rPr kumimoji="1" lang="en-US" altLang="ja-JP" sz="3200" dirty="0">
                <a:solidFill>
                  <a:schemeClr val="tx1">
                    <a:lumMod val="75000"/>
                    <a:lumOff val="25000"/>
                  </a:schemeClr>
                </a:solidFill>
                <a:latin typeface="Meiryo UI" panose="020B0604030504040204" pitchFamily="50" charset="-128"/>
                <a:ea typeface="Meiryo UI" panose="020B0604030504040204" pitchFamily="50" charset="-128"/>
              </a:rPr>
              <a:t>Decoder</a:t>
            </a:r>
            <a:r>
              <a:rPr kumimoji="1" lang="ja-JP" altLang="en-US" sz="3200" dirty="0">
                <a:solidFill>
                  <a:schemeClr val="tx1">
                    <a:lumMod val="75000"/>
                    <a:lumOff val="25000"/>
                  </a:schemeClr>
                </a:solidFill>
                <a:latin typeface="Meiryo UI" panose="020B0604030504040204" pitchFamily="50" charset="-128"/>
                <a:ea typeface="Meiryo UI" panose="020B0604030504040204" pitchFamily="50" charset="-128"/>
              </a:rPr>
              <a:t>を積層</a:t>
            </a:r>
            <a:endParaRPr kumimoji="1" lang="en-US" altLang="ja-JP" sz="3200" dirty="0">
              <a:solidFill>
                <a:schemeClr val="tx1">
                  <a:lumMod val="75000"/>
                  <a:lumOff val="25000"/>
                </a:schemeClr>
              </a:solidFill>
              <a:latin typeface="Meiryo UI" panose="020B0604030504040204" pitchFamily="50" charset="-128"/>
              <a:ea typeface="Meiryo UI" panose="020B0604030504040204" pitchFamily="50" charset="-128"/>
            </a:endParaRPr>
          </a:p>
        </p:txBody>
      </p:sp>
      <p:sp>
        <p:nvSpPr>
          <p:cNvPr id="20" name="テキスト ボックス 19">
            <a:extLst>
              <a:ext uri="{FF2B5EF4-FFF2-40B4-BE49-F238E27FC236}">
                <a16:creationId xmlns:a16="http://schemas.microsoft.com/office/drawing/2014/main" id="{40723940-597F-C172-94FE-A34AD6D6E186}"/>
              </a:ext>
            </a:extLst>
          </p:cNvPr>
          <p:cNvSpPr txBox="1"/>
          <p:nvPr/>
        </p:nvSpPr>
        <p:spPr>
          <a:xfrm>
            <a:off x="1097280" y="4566165"/>
            <a:ext cx="5796598" cy="369332"/>
          </a:xfrm>
          <a:prstGeom prst="rect">
            <a:avLst/>
          </a:prstGeom>
          <a:noFill/>
        </p:spPr>
        <p:txBody>
          <a:bodyPr wrap="square" rtlCol="0">
            <a:spAutoFit/>
          </a:bodyPr>
          <a:lstStyle/>
          <a:p>
            <a:pPr algn="ctr"/>
            <a:r>
              <a:rPr kumimoji="1" lang="en-US" altLang="ja-JP" sz="900" dirty="0"/>
              <a:t>Vaswani, Ashish, et al. "Attention is all you need." Advances in neural information processing systems 30 (2017).</a:t>
            </a:r>
          </a:p>
          <a:p>
            <a:pPr algn="ctr"/>
            <a:endParaRPr kumimoji="1" lang="ja-JP" altLang="en-US" sz="900" dirty="0"/>
          </a:p>
        </p:txBody>
      </p:sp>
    </p:spTree>
    <p:extLst>
      <p:ext uri="{BB962C8B-B14F-4D97-AF65-F5344CB8AC3E}">
        <p14:creationId xmlns:p14="http://schemas.microsoft.com/office/powerpoint/2010/main" val="39769684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1D774C-AD43-6230-4D07-132B486CE673}"/>
              </a:ext>
            </a:extLst>
          </p:cNvPr>
          <p:cNvSpPr>
            <a:spLocks noGrp="1"/>
          </p:cNvSpPr>
          <p:nvPr>
            <p:ph type="title"/>
          </p:nvPr>
        </p:nvSpPr>
        <p:spPr>
          <a:xfrm>
            <a:off x="1097280" y="263006"/>
            <a:ext cx="10058400" cy="1450757"/>
          </a:xfrm>
        </p:spPr>
        <p:txBody>
          <a:bodyPr/>
          <a:lstStyle/>
          <a:p>
            <a:r>
              <a:rPr lang="en-US" altLang="ko-KR" dirty="0"/>
              <a:t>VAD</a:t>
            </a:r>
            <a:endParaRPr lang="ko-KR" altLang="en-US" dirty="0"/>
          </a:p>
        </p:txBody>
      </p:sp>
      <p:sp>
        <p:nvSpPr>
          <p:cNvPr id="3" name="내용 개체 틀 2">
            <a:extLst>
              <a:ext uri="{FF2B5EF4-FFF2-40B4-BE49-F238E27FC236}">
                <a16:creationId xmlns:a16="http://schemas.microsoft.com/office/drawing/2014/main" id="{45E8997F-2A26-C8FA-6F56-F76A7345E961}"/>
              </a:ext>
            </a:extLst>
          </p:cNvPr>
          <p:cNvSpPr>
            <a:spLocks noGrp="1"/>
          </p:cNvSpPr>
          <p:nvPr>
            <p:ph idx="1"/>
          </p:nvPr>
        </p:nvSpPr>
        <p:spPr>
          <a:xfrm>
            <a:off x="1149039" y="5809266"/>
            <a:ext cx="9954882" cy="413255"/>
          </a:xfrm>
        </p:spPr>
        <p:txBody>
          <a:bodyPr>
            <a:noAutofit/>
          </a:bodyPr>
          <a:lstStyle/>
          <a:p>
            <a:pPr algn="ctr"/>
            <a:r>
              <a:rPr lang="de-DE" altLang="ko-KR" sz="1200" dirty="0">
                <a:latin typeface="Abadi" panose="020B0604020104020204" pitchFamily="34" charset="0"/>
              </a:rPr>
              <a:t>Sven Buechel and Udo Hahn, "</a:t>
            </a:r>
            <a:r>
              <a:rPr lang="en-US" altLang="ko-KR" sz="1200" dirty="0">
                <a:latin typeface="Abadi" panose="020B0604020104020204" pitchFamily="34" charset="0"/>
              </a:rPr>
              <a:t>Readers vs. Writers vs. Texts: Coping with Different Perspectives of Text Understanding in Emotion Annotation", 2017</a:t>
            </a:r>
            <a:endParaRPr lang="ko-KR" altLang="en-US" sz="1200" dirty="0">
              <a:latin typeface="Abadi" panose="020B0604020104020204" pitchFamily="34" charset="0"/>
            </a:endParaRPr>
          </a:p>
        </p:txBody>
      </p:sp>
      <p:pic>
        <p:nvPicPr>
          <p:cNvPr id="5" name="그림 4">
            <a:extLst>
              <a:ext uri="{FF2B5EF4-FFF2-40B4-BE49-F238E27FC236}">
                <a16:creationId xmlns:a16="http://schemas.microsoft.com/office/drawing/2014/main" id="{5D16920A-1859-C962-EADB-2E640B09267E}"/>
              </a:ext>
            </a:extLst>
          </p:cNvPr>
          <p:cNvPicPr>
            <a:picLocks noChangeAspect="1"/>
          </p:cNvPicPr>
          <p:nvPr/>
        </p:nvPicPr>
        <p:blipFill>
          <a:blip r:embed="rId2"/>
          <a:stretch>
            <a:fillRect/>
          </a:stretch>
        </p:blipFill>
        <p:spPr>
          <a:xfrm>
            <a:off x="1461890" y="1912485"/>
            <a:ext cx="9329180" cy="3833816"/>
          </a:xfrm>
          <a:prstGeom prst="rect">
            <a:avLst/>
          </a:prstGeom>
        </p:spPr>
      </p:pic>
    </p:spTree>
    <p:extLst>
      <p:ext uri="{BB962C8B-B14F-4D97-AF65-F5344CB8AC3E}">
        <p14:creationId xmlns:p14="http://schemas.microsoft.com/office/powerpoint/2010/main" val="10855292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03FC969-CAB2-1464-2583-DBB530A92C7D}"/>
              </a:ext>
            </a:extLst>
          </p:cNvPr>
          <p:cNvSpPr>
            <a:spLocks noGrp="1"/>
          </p:cNvSpPr>
          <p:nvPr>
            <p:ph type="title"/>
          </p:nvPr>
        </p:nvSpPr>
        <p:spPr/>
        <p:txBody>
          <a:bodyPr/>
          <a:lstStyle/>
          <a:p>
            <a:r>
              <a:rPr kumimoji="1" lang="en-US" altLang="ja-JP" dirty="0"/>
              <a:t>Positional Encoding</a:t>
            </a:r>
            <a:endParaRPr kumimoji="1" lang="ja-JP" altLang="en-US" dirty="0"/>
          </a:p>
        </p:txBody>
      </p:sp>
      <p:sp>
        <p:nvSpPr>
          <p:cNvPr id="3" name="コンテンツ プレースホルダー 2">
            <a:extLst>
              <a:ext uri="{FF2B5EF4-FFF2-40B4-BE49-F238E27FC236}">
                <a16:creationId xmlns:a16="http://schemas.microsoft.com/office/drawing/2014/main" id="{C121D287-0036-C528-E7AF-C42E6D896304}"/>
              </a:ext>
            </a:extLst>
          </p:cNvPr>
          <p:cNvSpPr>
            <a:spLocks noGrp="1"/>
          </p:cNvSpPr>
          <p:nvPr>
            <p:ph idx="1"/>
          </p:nvPr>
        </p:nvSpPr>
        <p:spPr/>
        <p:txBody>
          <a:bodyPr>
            <a:normAutofit/>
          </a:bodyPr>
          <a:lstStyle/>
          <a:p>
            <a:r>
              <a:rPr kumimoji="1" lang="en-US" altLang="ja-JP" sz="2800" dirty="0"/>
              <a:t>RNN</a:t>
            </a:r>
            <a:r>
              <a:rPr kumimoji="1" lang="ja-JP" altLang="en-US" sz="2800" dirty="0"/>
              <a:t>の順次性を持つという特徴を使わなくなったため、時系列データである文書を処理するためにはそれぞれの単語の位置を示す必要がある。</a:t>
            </a:r>
          </a:p>
        </p:txBody>
      </p:sp>
      <p:pic>
        <p:nvPicPr>
          <p:cNvPr id="1026" name="Picture 2">
            <a:extLst>
              <a:ext uri="{FF2B5EF4-FFF2-40B4-BE49-F238E27FC236}">
                <a16:creationId xmlns:a16="http://schemas.microsoft.com/office/drawing/2014/main" id="{01873DF7-7D60-92DB-2149-F7263DD4BF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1201" y="3873570"/>
            <a:ext cx="5409918" cy="1098763"/>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8356D4C3-E54E-FD11-A321-EA48A34577CC}"/>
              </a:ext>
            </a:extLst>
          </p:cNvPr>
          <p:cNvSpPr txBox="1"/>
          <p:nvPr/>
        </p:nvSpPr>
        <p:spPr>
          <a:xfrm>
            <a:off x="1103608" y="5143713"/>
            <a:ext cx="5022872" cy="253916"/>
          </a:xfrm>
          <a:prstGeom prst="rect">
            <a:avLst/>
          </a:prstGeom>
          <a:noFill/>
        </p:spPr>
        <p:txBody>
          <a:bodyPr wrap="square" rtlCol="0">
            <a:spAutoFit/>
          </a:bodyPr>
          <a:lstStyle/>
          <a:p>
            <a:pPr algn="ctr"/>
            <a:r>
              <a:rPr lang="ko-KR" altLang="en-US" sz="1050" b="0" i="0" dirty="0">
                <a:solidFill>
                  <a:srgbClr val="1F2328"/>
                </a:solidFill>
                <a:effectLst/>
                <a:latin typeface="-apple-system"/>
              </a:rPr>
              <a:t>유원준</a:t>
            </a:r>
            <a:r>
              <a:rPr lang="en-US" altLang="ko-KR" sz="1050" b="0" i="0" dirty="0">
                <a:solidFill>
                  <a:srgbClr val="1F2328"/>
                </a:solidFill>
                <a:effectLst/>
                <a:latin typeface="-apple-system"/>
              </a:rPr>
              <a:t>/</a:t>
            </a:r>
            <a:r>
              <a:rPr lang="ko-KR" altLang="en-US" sz="1050" b="0" i="0" dirty="0">
                <a:solidFill>
                  <a:srgbClr val="1F2328"/>
                </a:solidFill>
                <a:effectLst/>
                <a:latin typeface="-apple-system"/>
              </a:rPr>
              <a:t>안상준</a:t>
            </a:r>
            <a:r>
              <a:rPr lang="en-US" altLang="ko-KR" sz="1050" b="0" i="0" dirty="0">
                <a:solidFill>
                  <a:srgbClr val="1F2328"/>
                </a:solidFill>
                <a:effectLst/>
                <a:latin typeface="-apple-system"/>
              </a:rPr>
              <a:t>, "</a:t>
            </a:r>
            <a:r>
              <a:rPr lang="ko-KR" altLang="en-US" sz="1050" b="0" i="0" dirty="0">
                <a:solidFill>
                  <a:srgbClr val="1F2328"/>
                </a:solidFill>
                <a:effectLst/>
                <a:latin typeface="-apple-system"/>
              </a:rPr>
              <a:t>딥 러닝을 이용한 자연어 처리 입문</a:t>
            </a:r>
            <a:r>
              <a:rPr lang="en-US" altLang="ko-KR" sz="1050" b="0" i="0" dirty="0">
                <a:solidFill>
                  <a:srgbClr val="1F2328"/>
                </a:solidFill>
                <a:effectLst/>
                <a:latin typeface="-apple-system"/>
              </a:rPr>
              <a:t>", 2022</a:t>
            </a:r>
            <a:endParaRPr kumimoji="1" lang="ja-JP" altLang="en-US" sz="1050" dirty="0"/>
          </a:p>
        </p:txBody>
      </p:sp>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D80AE669-AC26-2316-56F5-5130A0BE3DCD}"/>
                  </a:ext>
                </a:extLst>
              </p:cNvPr>
              <p:cNvSpPr txBox="1"/>
              <p:nvPr/>
            </p:nvSpPr>
            <p:spPr>
              <a:xfrm>
                <a:off x="6422086" y="3429000"/>
                <a:ext cx="5059680" cy="298812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800" b="0" i="1" smtClean="0">
                              <a:latin typeface="Cambria Math" panose="02040503050406030204" pitchFamily="18" charset="0"/>
                            </a:rPr>
                          </m:ctrlPr>
                        </m:sSubPr>
                        <m:e>
                          <m:r>
                            <a:rPr kumimoji="1" lang="en-US" altLang="ja-JP" sz="2800" i="1">
                              <a:latin typeface="Cambria Math" panose="02040503050406030204" pitchFamily="18" charset="0"/>
                            </a:rPr>
                            <m:t>𝑃𝐸</m:t>
                          </m:r>
                        </m:e>
                        <m:sub>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𝑝𝑜𝑠</m:t>
                          </m:r>
                          <m:r>
                            <a:rPr kumimoji="1" lang="en-US" altLang="ja-JP" sz="2800" b="0" i="1" smtClean="0">
                              <a:latin typeface="Cambria Math" panose="02040503050406030204" pitchFamily="18" charset="0"/>
                            </a:rPr>
                            <m:t>, 2</m:t>
                          </m:r>
                          <m:r>
                            <a:rPr kumimoji="1" lang="en-US" altLang="ja-JP" sz="2800" b="0" i="1" smtClean="0">
                              <a:latin typeface="Cambria Math" panose="02040503050406030204" pitchFamily="18" charset="0"/>
                            </a:rPr>
                            <m:t>𝑖</m:t>
                          </m:r>
                          <m:r>
                            <a:rPr kumimoji="1" lang="en-US" altLang="ja-JP" sz="2800" b="0" i="1" smtClean="0">
                              <a:latin typeface="Cambria Math" panose="02040503050406030204" pitchFamily="18" charset="0"/>
                            </a:rPr>
                            <m:t>)</m:t>
                          </m:r>
                        </m:sub>
                      </m:sSub>
                      <m:r>
                        <a:rPr kumimoji="1" lang="en-US" altLang="ja-JP" sz="2800" b="0" i="1" smtClean="0">
                          <a:latin typeface="Cambria Math" panose="02040503050406030204" pitchFamily="18" charset="0"/>
                        </a:rPr>
                        <m:t>=</m:t>
                      </m:r>
                      <m:func>
                        <m:funcPr>
                          <m:ctrlPr>
                            <a:rPr kumimoji="1" lang="en-US" altLang="ja-JP" sz="2800" b="0" i="1" smtClean="0">
                              <a:latin typeface="Cambria Math" panose="02040503050406030204" pitchFamily="18" charset="0"/>
                            </a:rPr>
                          </m:ctrlPr>
                        </m:funcPr>
                        <m:fName>
                          <m:r>
                            <m:rPr>
                              <m:sty m:val="p"/>
                            </m:rPr>
                            <a:rPr kumimoji="1" lang="en-US" altLang="ja-JP" sz="2800" b="0" i="0" smtClean="0">
                              <a:latin typeface="Cambria Math" panose="02040503050406030204" pitchFamily="18" charset="0"/>
                            </a:rPr>
                            <m:t>sin</m:t>
                          </m:r>
                        </m:fName>
                        <m:e>
                          <m:d>
                            <m:dPr>
                              <m:ctrlPr>
                                <a:rPr kumimoji="1" lang="en-US" altLang="ja-JP" sz="2800" b="0" i="1" smtClean="0">
                                  <a:latin typeface="Cambria Math" panose="02040503050406030204" pitchFamily="18" charset="0"/>
                                </a:rPr>
                              </m:ctrlPr>
                            </m:dPr>
                            <m:e>
                              <m:f>
                                <m:fPr>
                                  <m:ctrlPr>
                                    <a:rPr kumimoji="1" lang="en-US" altLang="ja-JP" sz="2800" b="0" i="1" smtClean="0">
                                      <a:latin typeface="Cambria Math" panose="02040503050406030204" pitchFamily="18" charset="0"/>
                                    </a:rPr>
                                  </m:ctrlPr>
                                </m:fPr>
                                <m:num>
                                  <m:r>
                                    <a:rPr kumimoji="1" lang="en-US" altLang="ja-JP" sz="2800" b="0" i="1" smtClean="0">
                                      <a:latin typeface="Cambria Math" panose="02040503050406030204" pitchFamily="18" charset="0"/>
                                    </a:rPr>
                                    <m:t>𝑝𝑜𝑠</m:t>
                                  </m:r>
                                </m:num>
                                <m:den>
                                  <m:sSup>
                                    <m:sSupPr>
                                      <m:ctrlPr>
                                        <a:rPr kumimoji="1" lang="en-US" altLang="ja-JP" sz="2800" b="0" i="1" smtClean="0">
                                          <a:latin typeface="Cambria Math" panose="02040503050406030204" pitchFamily="18" charset="0"/>
                                        </a:rPr>
                                      </m:ctrlPr>
                                    </m:sSupPr>
                                    <m:e>
                                      <m:r>
                                        <a:rPr kumimoji="1" lang="en-US" altLang="ja-JP" sz="2800" b="0" i="1" smtClean="0">
                                          <a:latin typeface="Cambria Math" panose="02040503050406030204" pitchFamily="18" charset="0"/>
                                        </a:rPr>
                                        <m:t>10000</m:t>
                                      </m:r>
                                    </m:e>
                                    <m:sup>
                                      <m:f>
                                        <m:fPr>
                                          <m:ctrlPr>
                                            <a:rPr kumimoji="1" lang="en-US" altLang="ja-JP" sz="2800" b="0" i="1" smtClean="0">
                                              <a:latin typeface="Cambria Math" panose="02040503050406030204" pitchFamily="18" charset="0"/>
                                            </a:rPr>
                                          </m:ctrlPr>
                                        </m:fPr>
                                        <m:num>
                                          <m:r>
                                            <a:rPr kumimoji="1" lang="en-US" altLang="ja-JP" sz="2800" b="0" i="1" smtClean="0">
                                              <a:latin typeface="Cambria Math" panose="02040503050406030204" pitchFamily="18" charset="0"/>
                                            </a:rPr>
                                            <m:t>2</m:t>
                                          </m:r>
                                          <m:r>
                                            <a:rPr kumimoji="1" lang="en-US" altLang="ja-JP" sz="2800" b="0" i="1" smtClean="0">
                                              <a:latin typeface="Cambria Math" panose="02040503050406030204" pitchFamily="18" charset="0"/>
                                            </a:rPr>
                                            <m:t>𝑖</m:t>
                                          </m:r>
                                        </m:num>
                                        <m:den>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𝑑</m:t>
                                              </m:r>
                                            </m:e>
                                            <m:sub>
                                              <m:r>
                                                <a:rPr kumimoji="1" lang="en-US" altLang="ja-JP" sz="2800" b="0" i="1" smtClean="0">
                                                  <a:latin typeface="Cambria Math" panose="02040503050406030204" pitchFamily="18" charset="0"/>
                                                </a:rPr>
                                                <m:t>𝑚𝑜𝑑𝑒𝑙</m:t>
                                              </m:r>
                                            </m:sub>
                                          </m:sSub>
                                        </m:den>
                                      </m:f>
                                    </m:sup>
                                  </m:sSup>
                                </m:den>
                              </m:f>
                            </m:e>
                          </m:d>
                        </m:e>
                      </m:func>
                    </m:oMath>
                  </m:oMathPara>
                </a14:m>
                <a:endParaRPr kumimoji="1" lang="en-US" altLang="ja-JP" sz="2800" b="0" dirty="0"/>
              </a:p>
              <a:p>
                <a:endParaRPr kumimoji="1" lang="en-US" altLang="ja-JP" sz="28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kumimoji="1" lang="en-US" altLang="ja-JP" sz="2800" b="0" i="1" smtClean="0">
                              <a:latin typeface="Cambria Math" panose="02040503050406030204" pitchFamily="18" charset="0"/>
                            </a:rPr>
                          </m:ctrlPr>
                        </m:sSubPr>
                        <m:e>
                          <m:r>
                            <a:rPr kumimoji="1" lang="en-US" altLang="ja-JP" sz="2800" i="1">
                              <a:latin typeface="Cambria Math" panose="02040503050406030204" pitchFamily="18" charset="0"/>
                            </a:rPr>
                            <m:t>𝑃𝐸</m:t>
                          </m:r>
                        </m:e>
                        <m:sub>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𝑝𝑜𝑠</m:t>
                          </m:r>
                          <m:r>
                            <a:rPr kumimoji="1" lang="en-US" altLang="ja-JP" sz="2800" b="0" i="1" smtClean="0">
                              <a:latin typeface="Cambria Math" panose="02040503050406030204" pitchFamily="18" charset="0"/>
                            </a:rPr>
                            <m:t>, 2</m:t>
                          </m:r>
                          <m:r>
                            <a:rPr kumimoji="1" lang="en-US" altLang="ja-JP" sz="2800" b="0" i="1" smtClean="0">
                              <a:latin typeface="Cambria Math" panose="02040503050406030204" pitchFamily="18" charset="0"/>
                            </a:rPr>
                            <m:t>𝑖</m:t>
                          </m:r>
                          <m:r>
                            <a:rPr kumimoji="1" lang="en-US" altLang="ja-JP" sz="2800" b="0" i="1" smtClean="0">
                              <a:latin typeface="Cambria Math" panose="02040503050406030204" pitchFamily="18" charset="0"/>
                            </a:rPr>
                            <m:t>+1)</m:t>
                          </m:r>
                        </m:sub>
                      </m:sSub>
                      <m:r>
                        <a:rPr kumimoji="1" lang="en-US" altLang="ja-JP" sz="2800" b="0" i="1" smtClean="0">
                          <a:latin typeface="Cambria Math" panose="02040503050406030204" pitchFamily="18" charset="0"/>
                        </a:rPr>
                        <m:t>=</m:t>
                      </m:r>
                      <m:r>
                        <m:rPr>
                          <m:sty m:val="p"/>
                        </m:rPr>
                        <a:rPr kumimoji="1" lang="en-US" altLang="ja-JP" sz="2800" b="0" i="0" smtClean="0">
                          <a:latin typeface="Cambria Math" panose="02040503050406030204" pitchFamily="18" charset="0"/>
                        </a:rPr>
                        <m:t>cos</m:t>
                      </m:r>
                      <m:r>
                        <a:rPr kumimoji="1" lang="en-US" altLang="ja-JP" sz="2800" b="0" i="1" smtClean="0">
                          <a:latin typeface="Cambria Math" panose="02040503050406030204" pitchFamily="18" charset="0"/>
                        </a:rPr>
                        <m:t>⁡(</m:t>
                      </m:r>
                      <m:f>
                        <m:fPr>
                          <m:ctrlPr>
                            <a:rPr kumimoji="1" lang="en-US" altLang="ja-JP" sz="2800" b="0" i="1" smtClean="0">
                              <a:latin typeface="Cambria Math" panose="02040503050406030204" pitchFamily="18" charset="0"/>
                            </a:rPr>
                          </m:ctrlPr>
                        </m:fPr>
                        <m:num>
                          <m:r>
                            <a:rPr kumimoji="1" lang="en-US" altLang="ja-JP" sz="2800" b="0" i="1" smtClean="0">
                              <a:latin typeface="Cambria Math" panose="02040503050406030204" pitchFamily="18" charset="0"/>
                            </a:rPr>
                            <m:t>𝑝𝑜𝑠</m:t>
                          </m:r>
                        </m:num>
                        <m:den>
                          <m:sSup>
                            <m:sSupPr>
                              <m:ctrlPr>
                                <a:rPr kumimoji="1" lang="en-US" altLang="ja-JP" sz="2800" b="0" i="1" smtClean="0">
                                  <a:latin typeface="Cambria Math" panose="02040503050406030204" pitchFamily="18" charset="0"/>
                                </a:rPr>
                              </m:ctrlPr>
                            </m:sSupPr>
                            <m:e>
                              <m:r>
                                <a:rPr kumimoji="1" lang="en-US" altLang="ja-JP" sz="2800" b="0" i="1" smtClean="0">
                                  <a:latin typeface="Cambria Math" panose="02040503050406030204" pitchFamily="18" charset="0"/>
                                </a:rPr>
                                <m:t>10000</m:t>
                              </m:r>
                            </m:e>
                            <m:sup>
                              <m:f>
                                <m:fPr>
                                  <m:ctrlPr>
                                    <a:rPr kumimoji="1" lang="en-US" altLang="ja-JP" sz="2800" b="0" i="1" smtClean="0">
                                      <a:latin typeface="Cambria Math" panose="02040503050406030204" pitchFamily="18" charset="0"/>
                                    </a:rPr>
                                  </m:ctrlPr>
                                </m:fPr>
                                <m:num>
                                  <m:r>
                                    <a:rPr kumimoji="1" lang="en-US" altLang="ja-JP" sz="2800" b="0" i="1" smtClean="0">
                                      <a:latin typeface="Cambria Math" panose="02040503050406030204" pitchFamily="18" charset="0"/>
                                    </a:rPr>
                                    <m:t>2</m:t>
                                  </m:r>
                                  <m:r>
                                    <a:rPr kumimoji="1" lang="en-US" altLang="ja-JP" sz="2800" b="0" i="1" smtClean="0">
                                      <a:latin typeface="Cambria Math" panose="02040503050406030204" pitchFamily="18" charset="0"/>
                                    </a:rPr>
                                    <m:t>𝑖</m:t>
                                  </m:r>
                                </m:num>
                                <m:den>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𝑑</m:t>
                                      </m:r>
                                    </m:e>
                                    <m:sub>
                                      <m:r>
                                        <a:rPr kumimoji="1" lang="en-US" altLang="ja-JP" sz="2800" b="0" i="1" smtClean="0">
                                          <a:latin typeface="Cambria Math" panose="02040503050406030204" pitchFamily="18" charset="0"/>
                                        </a:rPr>
                                        <m:t>𝑚𝑜𝑑𝑒𝑙</m:t>
                                      </m:r>
                                    </m:sub>
                                  </m:sSub>
                                </m:den>
                              </m:f>
                            </m:sup>
                          </m:sSup>
                        </m:den>
                      </m:f>
                      <m:r>
                        <a:rPr kumimoji="1" lang="en-US" altLang="ja-JP" sz="2800" b="0" i="1" smtClean="0">
                          <a:latin typeface="Cambria Math" panose="02040503050406030204" pitchFamily="18" charset="0"/>
                        </a:rPr>
                        <m:t>)</m:t>
                      </m:r>
                    </m:oMath>
                  </m:oMathPara>
                </a14:m>
                <a:endParaRPr kumimoji="1" lang="ja-JP" altLang="en-US" sz="2800" dirty="0"/>
              </a:p>
              <a:p>
                <a:endParaRPr kumimoji="1" lang="ja-JP" altLang="en-US" sz="2800" dirty="0"/>
              </a:p>
            </p:txBody>
          </p:sp>
        </mc:Choice>
        <mc:Fallback xmlns="">
          <p:sp>
            <p:nvSpPr>
              <p:cNvPr id="5" name="テキスト ボックス 4">
                <a:extLst>
                  <a:ext uri="{FF2B5EF4-FFF2-40B4-BE49-F238E27FC236}">
                    <a16:creationId xmlns:a16="http://schemas.microsoft.com/office/drawing/2014/main" id="{D80AE669-AC26-2316-56F5-5130A0BE3DCD}"/>
                  </a:ext>
                </a:extLst>
              </p:cNvPr>
              <p:cNvSpPr txBox="1">
                <a:spLocks noRot="1" noChangeAspect="1" noMove="1" noResize="1" noEditPoints="1" noAdjustHandles="1" noChangeArrowheads="1" noChangeShapeType="1" noTextEdit="1"/>
              </p:cNvSpPr>
              <p:nvPr/>
            </p:nvSpPr>
            <p:spPr>
              <a:xfrm>
                <a:off x="6422086" y="3429000"/>
                <a:ext cx="5059680" cy="2988126"/>
              </a:xfrm>
              <a:prstGeom prst="rect">
                <a:avLst/>
              </a:prstGeom>
              <a:blipFill>
                <a:blip r:embed="rId3"/>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73778095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04E0BC0-12D7-AD35-F760-5BA3B8BA8878}"/>
              </a:ext>
            </a:extLst>
          </p:cNvPr>
          <p:cNvSpPr>
            <a:spLocks noGrp="1"/>
          </p:cNvSpPr>
          <p:nvPr>
            <p:ph type="title"/>
          </p:nvPr>
        </p:nvSpPr>
        <p:spPr>
          <a:xfrm>
            <a:off x="1097280" y="286603"/>
            <a:ext cx="10058400" cy="1450757"/>
          </a:xfrm>
        </p:spPr>
        <p:txBody>
          <a:bodyPr anchor="b">
            <a:normAutofit/>
          </a:bodyPr>
          <a:lstStyle/>
          <a:p>
            <a:r>
              <a:rPr kumimoji="1" lang="en-US" altLang="ja-JP" dirty="0"/>
              <a:t>Positional Encoding</a:t>
            </a:r>
            <a:endParaRPr kumimoji="1" lang="ja-JP" altLang="en-US" dirty="0"/>
          </a:p>
        </p:txBody>
      </p:sp>
      <p:pic>
        <p:nvPicPr>
          <p:cNvPr id="2050" name="Picture 2" descr="グラフ, 棒グラフ, ヒストグラム&#10;&#10;自動的に生成された説明">
            <a:extLst>
              <a:ext uri="{FF2B5EF4-FFF2-40B4-BE49-F238E27FC236}">
                <a16:creationId xmlns:a16="http://schemas.microsoft.com/office/drawing/2014/main" id="{419BBA25-6295-9A92-1D6B-3FC165FC8B59}"/>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515944" y="2627531"/>
            <a:ext cx="4639736" cy="3635428"/>
          </a:xfrm>
          <a:prstGeom prst="rect">
            <a:avLst/>
          </a:prstGeom>
          <a:solidFill>
            <a:srgbClr val="FFFFFF"/>
          </a:solidFill>
        </p:spPr>
      </p:pic>
      <p:sp>
        <p:nvSpPr>
          <p:cNvPr id="4" name="テキスト ボックス 3">
            <a:extLst>
              <a:ext uri="{FF2B5EF4-FFF2-40B4-BE49-F238E27FC236}">
                <a16:creationId xmlns:a16="http://schemas.microsoft.com/office/drawing/2014/main" id="{C6B9877D-FB49-5471-B69A-05F8E466F136}"/>
              </a:ext>
            </a:extLst>
          </p:cNvPr>
          <p:cNvSpPr txBox="1"/>
          <p:nvPr/>
        </p:nvSpPr>
        <p:spPr>
          <a:xfrm>
            <a:off x="6485464" y="2022050"/>
            <a:ext cx="4700695" cy="646331"/>
          </a:xfrm>
          <a:prstGeom prst="rect">
            <a:avLst/>
          </a:prstGeom>
          <a:noFill/>
        </p:spPr>
        <p:txBody>
          <a:bodyPr wrap="square" rtlCol="0">
            <a:spAutoFit/>
          </a:bodyPr>
          <a:lstStyle/>
          <a:p>
            <a:pPr algn="ctr"/>
            <a:r>
              <a:rPr kumimoji="1" lang="en-US" altLang="ja-JP" dirty="0"/>
              <a:t>Pos=50, </a:t>
            </a:r>
            <a:r>
              <a:rPr kumimoji="1" lang="en-US" altLang="ja-JP" dirty="0" err="1"/>
              <a:t>d_model</a:t>
            </a:r>
            <a:r>
              <a:rPr kumimoji="1" lang="en-US" altLang="ja-JP" dirty="0"/>
              <a:t>=128(</a:t>
            </a:r>
            <a:r>
              <a:rPr kumimoji="1" lang="ja-JP" altLang="en-US" dirty="0"/>
              <a:t>論文では</a:t>
            </a:r>
            <a:r>
              <a:rPr kumimoji="1" lang="en-US" altLang="ja-JP" dirty="0"/>
              <a:t>512)</a:t>
            </a:r>
            <a:r>
              <a:rPr kumimoji="1" lang="ja-JP" altLang="en-US" dirty="0"/>
              <a:t>の時の</a:t>
            </a:r>
            <a:endParaRPr kumimoji="1" lang="en-US" altLang="ja-JP" dirty="0"/>
          </a:p>
          <a:p>
            <a:pPr algn="ctr"/>
            <a:r>
              <a:rPr kumimoji="1" lang="en-US" altLang="ja-JP" dirty="0"/>
              <a:t>Positional</a:t>
            </a:r>
            <a:r>
              <a:rPr kumimoji="1" lang="ko-KR" altLang="en-US" dirty="0"/>
              <a:t> </a:t>
            </a:r>
            <a:r>
              <a:rPr kumimoji="1" lang="en-US" altLang="ko-KR" dirty="0"/>
              <a:t>Encoding</a:t>
            </a:r>
            <a:r>
              <a:rPr kumimoji="1" lang="ko-KR" altLang="en-US" dirty="0"/>
              <a:t> </a:t>
            </a:r>
            <a:r>
              <a:rPr kumimoji="1" lang="en-US" altLang="ko-KR" dirty="0"/>
              <a:t>Matrix</a:t>
            </a:r>
            <a:endParaRPr kumimoji="1" lang="ja-JP" altLang="en-US" dirty="0"/>
          </a:p>
        </p:txBody>
      </p:sp>
      <p:pic>
        <p:nvPicPr>
          <p:cNvPr id="6" name="図 5">
            <a:extLst>
              <a:ext uri="{FF2B5EF4-FFF2-40B4-BE49-F238E27FC236}">
                <a16:creationId xmlns:a16="http://schemas.microsoft.com/office/drawing/2014/main" id="{FE08A829-79C5-8581-B6CC-82B808A9DCF8}"/>
              </a:ext>
            </a:extLst>
          </p:cNvPr>
          <p:cNvPicPr>
            <a:picLocks noChangeAspect="1"/>
          </p:cNvPicPr>
          <p:nvPr/>
        </p:nvPicPr>
        <p:blipFill rotWithShape="1">
          <a:blip r:embed="rId3"/>
          <a:srcRect l="13873" t="31952" r="13012" b="12192"/>
          <a:stretch/>
        </p:blipFill>
        <p:spPr>
          <a:xfrm>
            <a:off x="900209" y="2022050"/>
            <a:ext cx="5585255" cy="3830595"/>
          </a:xfrm>
          <a:prstGeom prst="rect">
            <a:avLst/>
          </a:prstGeom>
        </p:spPr>
      </p:pic>
    </p:spTree>
    <p:extLst>
      <p:ext uri="{BB962C8B-B14F-4D97-AF65-F5344CB8AC3E}">
        <p14:creationId xmlns:p14="http://schemas.microsoft.com/office/powerpoint/2010/main" val="281806835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F04AF5B-2FA0-976E-0CC8-AED9853A412A}"/>
              </a:ext>
            </a:extLst>
          </p:cNvPr>
          <p:cNvSpPr>
            <a:spLocks noGrp="1"/>
          </p:cNvSpPr>
          <p:nvPr>
            <p:ph type="title"/>
          </p:nvPr>
        </p:nvSpPr>
        <p:spPr/>
        <p:txBody>
          <a:bodyPr/>
          <a:lstStyle/>
          <a:p>
            <a:r>
              <a:rPr lang="en-US" altLang="ja-JP" dirty="0"/>
              <a:t>Encoder </a:t>
            </a:r>
            <a:r>
              <a:rPr lang="ja-JP" altLang="en-US" dirty="0"/>
              <a:t>の </a:t>
            </a:r>
            <a:r>
              <a:rPr lang="en-US" altLang="ja-JP" dirty="0"/>
              <a:t>Self-Attention</a:t>
            </a:r>
            <a:endParaRPr kumimoji="1" lang="ja-JP" altLang="en-US" dirty="0"/>
          </a:p>
        </p:txBody>
      </p:sp>
      <p:sp>
        <p:nvSpPr>
          <p:cNvPr id="3" name="コンテンツ プレースホルダー 2">
            <a:extLst>
              <a:ext uri="{FF2B5EF4-FFF2-40B4-BE49-F238E27FC236}">
                <a16:creationId xmlns:a16="http://schemas.microsoft.com/office/drawing/2014/main" id="{05989058-92FF-7A55-0696-C48CD741D1D3}"/>
              </a:ext>
            </a:extLst>
          </p:cNvPr>
          <p:cNvSpPr>
            <a:spLocks noGrp="1"/>
          </p:cNvSpPr>
          <p:nvPr>
            <p:ph sz="half" idx="1"/>
          </p:nvPr>
        </p:nvSpPr>
        <p:spPr>
          <a:xfrm>
            <a:off x="1097280" y="2120900"/>
            <a:ext cx="6459220" cy="4241800"/>
          </a:xfrm>
        </p:spPr>
        <p:txBody>
          <a:bodyPr>
            <a:noAutofit/>
          </a:bodyPr>
          <a:lstStyle/>
          <a:p>
            <a:r>
              <a:rPr kumimoji="1" lang="en-US" altLang="ja-JP" sz="2200" dirty="0"/>
              <a:t>Attention</a:t>
            </a:r>
            <a:r>
              <a:rPr kumimoji="1" lang="ja-JP" altLang="en-US" sz="2200" dirty="0"/>
              <a:t>関数</a:t>
            </a:r>
            <a:r>
              <a:rPr kumimoji="1" lang="en-US" altLang="ja-JP" sz="2200" dirty="0"/>
              <a:t>: Query</a:t>
            </a:r>
            <a:r>
              <a:rPr kumimoji="1" lang="ja-JP" altLang="en-US" sz="2200" dirty="0"/>
              <a:t>を全て</a:t>
            </a:r>
            <a:r>
              <a:rPr lang="ja-JP" altLang="en-US" sz="2200" dirty="0"/>
              <a:t>の</a:t>
            </a:r>
            <a:r>
              <a:rPr kumimoji="1" lang="en-US" altLang="ko-KR" sz="2200" dirty="0"/>
              <a:t>Key</a:t>
            </a:r>
            <a:r>
              <a:rPr kumimoji="1" lang="ja-JP" altLang="en-US" sz="2200" dirty="0"/>
              <a:t>と比べ類似度を求めたあと、ここで得た類似度を加重値</a:t>
            </a:r>
            <a:r>
              <a:rPr kumimoji="1" lang="en-US" altLang="ja-JP" sz="2200" dirty="0"/>
              <a:t>(Weight)</a:t>
            </a:r>
            <a:r>
              <a:rPr kumimoji="1" lang="ja-JP" altLang="en-US" sz="2200" dirty="0"/>
              <a:t>とし、それぞれの</a:t>
            </a:r>
            <a:r>
              <a:rPr kumimoji="1" lang="en-US" altLang="ja-JP" sz="2200" dirty="0"/>
              <a:t>Key</a:t>
            </a:r>
            <a:r>
              <a:rPr kumimoji="1" lang="ja-JP" altLang="en-US" sz="2200" dirty="0"/>
              <a:t>たちの</a:t>
            </a:r>
            <a:r>
              <a:rPr kumimoji="1" lang="en-US" altLang="ja-JP" sz="2200" dirty="0"/>
              <a:t>Value</a:t>
            </a:r>
            <a:r>
              <a:rPr kumimoji="1" lang="ja-JP" altLang="en-US" sz="2200" dirty="0"/>
              <a:t>に反映する。最終的に、この全ての</a:t>
            </a:r>
            <a:r>
              <a:rPr kumimoji="1" lang="en-US" altLang="ja-JP" sz="2200" dirty="0"/>
              <a:t>Value</a:t>
            </a:r>
            <a:r>
              <a:rPr kumimoji="1" lang="ja-JP" altLang="en-US" sz="2200" dirty="0"/>
              <a:t>たちを加重</a:t>
            </a:r>
            <a:r>
              <a:rPr lang="ja-JP" altLang="en-US" sz="2200" dirty="0"/>
              <a:t>和</a:t>
            </a:r>
            <a:r>
              <a:rPr kumimoji="1" lang="en-US" altLang="ja-JP" sz="2200" dirty="0"/>
              <a:t>(Weighted Sum)</a:t>
            </a:r>
            <a:r>
              <a:rPr kumimoji="1" lang="ja-JP" altLang="en-US" sz="2200" dirty="0"/>
              <a:t>しリターンする。</a:t>
            </a:r>
            <a:endParaRPr kumimoji="1" lang="en-US" altLang="ja-JP" sz="2200" dirty="0"/>
          </a:p>
          <a:p>
            <a:endParaRPr lang="en-US" altLang="ja-JP" sz="2200" dirty="0"/>
          </a:p>
          <a:p>
            <a:r>
              <a:rPr lang="en-US" altLang="ja-JP" sz="1200" dirty="0"/>
              <a:t>Q: </a:t>
            </a:r>
            <a:r>
              <a:rPr lang="ja-JP" altLang="en-US" sz="1200" dirty="0"/>
              <a:t>ある時点での</a:t>
            </a:r>
            <a:r>
              <a:rPr lang="en-US" altLang="ja-JP" sz="1200" dirty="0"/>
              <a:t>Decoder cell</a:t>
            </a:r>
            <a:r>
              <a:rPr lang="ja-JP" altLang="en-US" sz="1200" dirty="0"/>
              <a:t>の</a:t>
            </a:r>
            <a:r>
              <a:rPr lang="en-US" altLang="ja-JP" sz="1200" dirty="0"/>
              <a:t>Hidden state.</a:t>
            </a:r>
          </a:p>
          <a:p>
            <a:r>
              <a:rPr lang="en-US" altLang="ja-JP" sz="1200" dirty="0"/>
              <a:t>K: </a:t>
            </a:r>
            <a:r>
              <a:rPr lang="ja-JP" altLang="en-US" sz="1200" dirty="0"/>
              <a:t>全ての時点での</a:t>
            </a:r>
            <a:r>
              <a:rPr lang="en-US" altLang="ja-JP" sz="1200" dirty="0"/>
              <a:t>Encoder cell</a:t>
            </a:r>
            <a:r>
              <a:rPr lang="ja-JP" altLang="en-US" sz="1200" dirty="0"/>
              <a:t>の</a:t>
            </a:r>
            <a:r>
              <a:rPr lang="en-US" altLang="ja-JP" sz="1200" dirty="0"/>
              <a:t>Hidden state</a:t>
            </a:r>
            <a:r>
              <a:rPr lang="ja-JP" altLang="en-US" sz="1200" dirty="0"/>
              <a:t>たち</a:t>
            </a:r>
            <a:endParaRPr lang="en-US" altLang="ja-JP" sz="1200" dirty="0"/>
          </a:p>
          <a:p>
            <a:r>
              <a:rPr lang="en-US" altLang="ja-JP" sz="1200" dirty="0"/>
              <a:t>V: </a:t>
            </a:r>
            <a:r>
              <a:rPr lang="ja-JP" altLang="en-US" sz="1200" dirty="0"/>
              <a:t>全ての時点での</a:t>
            </a:r>
            <a:r>
              <a:rPr lang="en-US" altLang="ja-JP" sz="1200" dirty="0"/>
              <a:t>Encoder cell</a:t>
            </a:r>
            <a:r>
              <a:rPr lang="ja-JP" altLang="en-US" sz="1200" dirty="0"/>
              <a:t>の</a:t>
            </a:r>
            <a:r>
              <a:rPr lang="en-US" altLang="ja-JP" sz="1200" dirty="0"/>
              <a:t>Hidden state</a:t>
            </a:r>
            <a:r>
              <a:rPr lang="ja-JP" altLang="en-US" sz="1200" dirty="0"/>
              <a:t>たち</a:t>
            </a:r>
            <a:endParaRPr lang="en-US" altLang="ja-JP" sz="1200" dirty="0"/>
          </a:p>
          <a:p>
            <a:r>
              <a:rPr lang="en-US" altLang="ja-JP" sz="2600" dirty="0"/>
              <a:t>Q, K, V: </a:t>
            </a:r>
            <a:r>
              <a:rPr lang="ja-JP" altLang="en-US" sz="2600" dirty="0"/>
              <a:t>入力文章の全ての単語ベクトルたち</a:t>
            </a:r>
            <a:endParaRPr lang="en-US" altLang="ja-JP" sz="2600" dirty="0"/>
          </a:p>
        </p:txBody>
      </p:sp>
      <p:grpSp>
        <p:nvGrpSpPr>
          <p:cNvPr id="6" name="グループ化 5">
            <a:extLst>
              <a:ext uri="{FF2B5EF4-FFF2-40B4-BE49-F238E27FC236}">
                <a16:creationId xmlns:a16="http://schemas.microsoft.com/office/drawing/2014/main" id="{68868349-5D35-10D5-3DF4-1ADE101E8E0F}"/>
              </a:ext>
            </a:extLst>
          </p:cNvPr>
          <p:cNvGrpSpPr/>
          <p:nvPr/>
        </p:nvGrpSpPr>
        <p:grpSpPr>
          <a:xfrm>
            <a:off x="8328151" y="2641511"/>
            <a:ext cx="2524125" cy="3267849"/>
            <a:chOff x="7041678" y="2296040"/>
            <a:chExt cx="2524125" cy="3267849"/>
          </a:xfrm>
        </p:grpSpPr>
        <p:pic>
          <p:nvPicPr>
            <p:cNvPr id="3074" name="Picture 2">
              <a:extLst>
                <a:ext uri="{FF2B5EF4-FFF2-40B4-BE49-F238E27FC236}">
                  <a16:creationId xmlns:a16="http://schemas.microsoft.com/office/drawing/2014/main" id="{A230AA27-4D8D-7915-076A-4F5FE8BD8B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41678" y="2296040"/>
              <a:ext cx="2524125" cy="2990850"/>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a:extLst>
                <a:ext uri="{FF2B5EF4-FFF2-40B4-BE49-F238E27FC236}">
                  <a16:creationId xmlns:a16="http://schemas.microsoft.com/office/drawing/2014/main" id="{08474833-7CAE-2097-C440-D83775F7A389}"/>
                </a:ext>
              </a:extLst>
            </p:cNvPr>
            <p:cNvSpPr txBox="1"/>
            <p:nvPr/>
          </p:nvSpPr>
          <p:spPr>
            <a:xfrm>
              <a:off x="7654363" y="5286890"/>
              <a:ext cx="1298753" cy="276999"/>
            </a:xfrm>
            <a:prstGeom prst="rect">
              <a:avLst/>
            </a:prstGeom>
            <a:noFill/>
          </p:spPr>
          <p:txBody>
            <a:bodyPr wrap="none" rtlCol="0">
              <a:spAutoFit/>
            </a:bodyPr>
            <a:lstStyle/>
            <a:p>
              <a:pPr algn="ctr"/>
              <a:r>
                <a:rPr kumimoji="1" lang="en-US" altLang="ja-JP" sz="1200" dirty="0">
                  <a:solidFill>
                    <a:schemeClr val="tx1">
                      <a:lumMod val="75000"/>
                      <a:lumOff val="25000"/>
                    </a:schemeClr>
                  </a:solidFill>
                  <a:latin typeface="Meiryo UI" panose="020B0604030504040204" pitchFamily="50" charset="-128"/>
                  <a:ea typeface="Meiryo UI" panose="020B0604030504040204" pitchFamily="50" charset="-128"/>
                </a:rPr>
                <a:t>Google AI Blog</a:t>
              </a:r>
              <a:endParaRPr kumimoji="1" lang="ja-JP" altLang="en-US" sz="1200" dirty="0">
                <a:solidFill>
                  <a:schemeClr val="tx1">
                    <a:lumMod val="75000"/>
                    <a:lumOff val="25000"/>
                  </a:schemeClr>
                </a:solidFill>
                <a:latin typeface="Meiryo UI" panose="020B0604030504040204" pitchFamily="50" charset="-128"/>
                <a:ea typeface="Meiryo UI" panose="020B0604030504040204" pitchFamily="50" charset="-128"/>
              </a:endParaRPr>
            </a:p>
          </p:txBody>
        </p:sp>
      </p:grpSp>
      <p:sp>
        <p:nvSpPr>
          <p:cNvPr id="7" name="テキスト ボックス 6">
            <a:extLst>
              <a:ext uri="{FF2B5EF4-FFF2-40B4-BE49-F238E27FC236}">
                <a16:creationId xmlns:a16="http://schemas.microsoft.com/office/drawing/2014/main" id="{175811AB-38E3-3801-7266-7DD7EE028DA3}"/>
              </a:ext>
            </a:extLst>
          </p:cNvPr>
          <p:cNvSpPr txBox="1"/>
          <p:nvPr/>
        </p:nvSpPr>
        <p:spPr>
          <a:xfrm>
            <a:off x="7942325" y="2120900"/>
            <a:ext cx="3295779" cy="461665"/>
          </a:xfrm>
          <a:prstGeom prst="rect">
            <a:avLst/>
          </a:prstGeom>
          <a:noFill/>
        </p:spPr>
        <p:txBody>
          <a:bodyPr wrap="square" rtlCol="0">
            <a:spAutoFit/>
          </a:bodyPr>
          <a:lstStyle/>
          <a:p>
            <a:pPr algn="ctr"/>
            <a:r>
              <a:rPr kumimoji="1" lang="en-US" altLang="ja-JP" sz="2400" dirty="0">
                <a:solidFill>
                  <a:schemeClr val="bg2">
                    <a:lumMod val="25000"/>
                  </a:schemeClr>
                </a:solidFill>
                <a:latin typeface="Meiryo UI" panose="020B0604030504040204" pitchFamily="50" charset="-128"/>
                <a:ea typeface="Meiryo UI" panose="020B0604030504040204" pitchFamily="50" charset="-128"/>
              </a:rPr>
              <a:t>Self-Attention </a:t>
            </a:r>
            <a:r>
              <a:rPr kumimoji="1" lang="ja-JP" altLang="en-US" sz="2400" dirty="0">
                <a:solidFill>
                  <a:schemeClr val="bg2">
                    <a:lumMod val="25000"/>
                  </a:schemeClr>
                </a:solidFill>
                <a:latin typeface="Meiryo UI" panose="020B0604030504040204" pitchFamily="50" charset="-128"/>
                <a:ea typeface="Meiryo UI" panose="020B0604030504040204" pitchFamily="50" charset="-128"/>
              </a:rPr>
              <a:t>の効果</a:t>
            </a:r>
            <a:endParaRPr kumimoji="1" lang="en-US" altLang="ja-JP" sz="2400" dirty="0">
              <a:solidFill>
                <a:schemeClr val="bg2">
                  <a:lumMod val="25000"/>
                </a:schemeClr>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92870092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85D47FE-FF06-69AA-3948-39953B9667B8}"/>
              </a:ext>
            </a:extLst>
          </p:cNvPr>
          <p:cNvSpPr>
            <a:spLocks noGrp="1"/>
          </p:cNvSpPr>
          <p:nvPr>
            <p:ph type="title"/>
          </p:nvPr>
        </p:nvSpPr>
        <p:spPr>
          <a:xfrm>
            <a:off x="1097280" y="286603"/>
            <a:ext cx="10058400" cy="792897"/>
          </a:xfrm>
        </p:spPr>
        <p:txBody>
          <a:bodyPr>
            <a:normAutofit/>
          </a:bodyPr>
          <a:lstStyle/>
          <a:p>
            <a:r>
              <a:rPr lang="en-US" altLang="ja-JP" dirty="0"/>
              <a:t>Encoder </a:t>
            </a:r>
            <a:r>
              <a:rPr lang="ja-JP" altLang="en-US" dirty="0"/>
              <a:t>の </a:t>
            </a:r>
            <a:r>
              <a:rPr lang="en-US" altLang="ja-JP" dirty="0"/>
              <a:t>Self-Attention</a:t>
            </a:r>
            <a:endParaRPr kumimoji="1" lang="ja-JP" altLang="en-US" dirty="0"/>
          </a:p>
        </p:txBody>
      </p:sp>
      <p:sp>
        <p:nvSpPr>
          <p:cNvPr id="5" name="タイトル 1">
            <a:extLst>
              <a:ext uri="{FF2B5EF4-FFF2-40B4-BE49-F238E27FC236}">
                <a16:creationId xmlns:a16="http://schemas.microsoft.com/office/drawing/2014/main" id="{1834CBE9-BE25-ED86-BEA6-57E263FB6CBB}"/>
              </a:ext>
            </a:extLst>
          </p:cNvPr>
          <p:cNvSpPr txBox="1">
            <a:spLocks/>
          </p:cNvSpPr>
          <p:nvPr/>
        </p:nvSpPr>
        <p:spPr>
          <a:xfrm>
            <a:off x="1097280" y="988906"/>
            <a:ext cx="10058400" cy="79289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kumimoji="1" sz="4700" i="0" kern="1200" spc="-50" baseline="0">
                <a:solidFill>
                  <a:schemeClr val="tx1">
                    <a:lumMod val="75000"/>
                    <a:lumOff val="25000"/>
                  </a:schemeClr>
                </a:solidFill>
                <a:latin typeface="Meiryo UI" panose="020B0604030504040204" pitchFamily="50" charset="-128"/>
                <a:ea typeface="Meiryo UI" panose="020B0604030504040204" pitchFamily="50" charset="-128"/>
                <a:cs typeface="+mj-cs"/>
              </a:defRPr>
            </a:lvl1pPr>
          </a:lstStyle>
          <a:p>
            <a:r>
              <a:rPr lang="en-US" altLang="ja-JP" sz="3600" dirty="0"/>
              <a:t>Scaled dot product attention</a:t>
            </a:r>
            <a:endParaRPr lang="ja-JP" altLang="en-US" sz="3600"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17314A6-AEE0-6B9A-1CBA-42E327D65E8B}"/>
                  </a:ext>
                </a:extLst>
              </p:cNvPr>
              <p:cNvSpPr txBox="1"/>
              <p:nvPr/>
            </p:nvSpPr>
            <p:spPr>
              <a:xfrm>
                <a:off x="1036320" y="2537417"/>
                <a:ext cx="10180320" cy="2934329"/>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altLang="ko-KR" sz="2800" b="0" i="1" smtClean="0">
                          <a:solidFill>
                            <a:schemeClr val="tx1">
                              <a:lumMod val="75000"/>
                              <a:lumOff val="25000"/>
                            </a:schemeClr>
                          </a:solidFill>
                          <a:latin typeface="Cambria Math" panose="02040503050406030204" pitchFamily="18" charset="0"/>
                        </a:rPr>
                        <m:t>𝑠𝑐𝑜𝑟𝑒</m:t>
                      </m:r>
                      <m:d>
                        <m:dPr>
                          <m:ctrlPr>
                            <a:rPr lang="en-US" altLang="ko-KR" sz="2800" b="0" i="1" smtClean="0">
                              <a:solidFill>
                                <a:schemeClr val="tx1">
                                  <a:lumMod val="75000"/>
                                  <a:lumOff val="25000"/>
                                </a:schemeClr>
                              </a:solidFill>
                              <a:latin typeface="Cambria Math" panose="02040503050406030204" pitchFamily="18" charset="0"/>
                            </a:rPr>
                          </m:ctrlPr>
                        </m:dPr>
                        <m:e>
                          <m:r>
                            <a:rPr lang="en-US" altLang="ko-KR" sz="2800" b="0" i="1" smtClean="0">
                              <a:solidFill>
                                <a:schemeClr val="tx1">
                                  <a:lumMod val="75000"/>
                                  <a:lumOff val="25000"/>
                                </a:schemeClr>
                              </a:solidFill>
                              <a:latin typeface="Cambria Math" panose="02040503050406030204" pitchFamily="18" charset="0"/>
                            </a:rPr>
                            <m:t>𝑞</m:t>
                          </m:r>
                          <m:r>
                            <a:rPr lang="en-US" altLang="ko-KR" sz="2800" b="0" i="1" smtClean="0">
                              <a:solidFill>
                                <a:schemeClr val="tx1">
                                  <a:lumMod val="75000"/>
                                  <a:lumOff val="25000"/>
                                </a:schemeClr>
                              </a:solidFill>
                              <a:latin typeface="Cambria Math" panose="02040503050406030204" pitchFamily="18" charset="0"/>
                            </a:rPr>
                            <m:t>,</m:t>
                          </m:r>
                          <m:r>
                            <a:rPr lang="en-US" altLang="ko-KR" sz="2800" b="0" i="1" smtClean="0">
                              <a:solidFill>
                                <a:schemeClr val="tx1">
                                  <a:lumMod val="75000"/>
                                  <a:lumOff val="25000"/>
                                </a:schemeClr>
                              </a:solidFill>
                              <a:latin typeface="Cambria Math" panose="02040503050406030204" pitchFamily="18" charset="0"/>
                            </a:rPr>
                            <m:t>𝑘</m:t>
                          </m:r>
                        </m:e>
                      </m:d>
                      <m:r>
                        <a:rPr lang="en-US" altLang="ko-KR" sz="2800" b="0" i="1" smtClean="0">
                          <a:solidFill>
                            <a:schemeClr val="tx1">
                              <a:lumMod val="75000"/>
                              <a:lumOff val="25000"/>
                            </a:schemeClr>
                          </a:solidFill>
                          <a:latin typeface="Cambria Math" panose="02040503050406030204" pitchFamily="18" charset="0"/>
                        </a:rPr>
                        <m:t>=</m:t>
                      </m:r>
                      <m:r>
                        <a:rPr lang="en-US" altLang="ko-KR" sz="2800" b="0" i="1" smtClean="0">
                          <a:solidFill>
                            <a:schemeClr val="tx1">
                              <a:lumMod val="75000"/>
                              <a:lumOff val="25000"/>
                            </a:schemeClr>
                          </a:solidFill>
                          <a:latin typeface="Cambria Math" panose="02040503050406030204" pitchFamily="18" charset="0"/>
                        </a:rPr>
                        <m:t>𝑞</m:t>
                      </m:r>
                      <m:r>
                        <a:rPr lang="en-US" altLang="ko-KR" sz="2800" b="0" i="1" smtClean="0">
                          <a:solidFill>
                            <a:schemeClr val="tx1">
                              <a:lumMod val="75000"/>
                              <a:lumOff val="25000"/>
                            </a:schemeClr>
                          </a:solidFill>
                          <a:latin typeface="Cambria Math" panose="02040503050406030204" pitchFamily="18" charset="0"/>
                          <a:ea typeface="Cambria Math" panose="02040503050406030204" pitchFamily="18" charset="0"/>
                        </a:rPr>
                        <m:t>∙</m:t>
                      </m:r>
                      <m:r>
                        <a:rPr lang="en-US" altLang="ko-KR" sz="2800" b="0" i="1" smtClean="0">
                          <a:solidFill>
                            <a:schemeClr val="tx1">
                              <a:lumMod val="75000"/>
                              <a:lumOff val="25000"/>
                            </a:schemeClr>
                          </a:solidFill>
                          <a:latin typeface="Cambria Math" panose="02040503050406030204" pitchFamily="18" charset="0"/>
                          <a:ea typeface="Cambria Math" panose="02040503050406030204" pitchFamily="18" charset="0"/>
                        </a:rPr>
                        <m:t>𝑘</m:t>
                      </m:r>
                      <m:r>
                        <a:rPr lang="en-US" altLang="ko-KR" sz="2800" b="0" i="1" smtClean="0">
                          <a:solidFill>
                            <a:schemeClr val="tx1">
                              <a:lumMod val="75000"/>
                              <a:lumOff val="25000"/>
                            </a:schemeClr>
                          </a:solidFill>
                          <a:latin typeface="Cambria Math" panose="02040503050406030204" pitchFamily="18" charset="0"/>
                          <a:ea typeface="Cambria Math" panose="02040503050406030204" pitchFamily="18" charset="0"/>
                        </a:rPr>
                        <m:t>/</m:t>
                      </m:r>
                      <m:rad>
                        <m:radPr>
                          <m:degHide m:val="on"/>
                          <m:ctrlPr>
                            <a:rPr lang="en-US" altLang="ko-KR" sz="2800" b="0" i="1" smtClean="0">
                              <a:solidFill>
                                <a:schemeClr val="tx1">
                                  <a:lumMod val="75000"/>
                                  <a:lumOff val="25000"/>
                                </a:schemeClr>
                              </a:solidFill>
                              <a:latin typeface="Cambria Math" panose="02040503050406030204" pitchFamily="18" charset="0"/>
                              <a:ea typeface="Cambria Math" panose="02040503050406030204" pitchFamily="18" charset="0"/>
                            </a:rPr>
                          </m:ctrlPr>
                        </m:radPr>
                        <m:deg/>
                        <m:e>
                          <m:r>
                            <a:rPr lang="en-US" altLang="ko-KR" sz="2800" b="0" i="1" smtClean="0">
                              <a:solidFill>
                                <a:schemeClr val="tx1">
                                  <a:lumMod val="75000"/>
                                  <a:lumOff val="25000"/>
                                </a:schemeClr>
                              </a:solidFill>
                              <a:latin typeface="Cambria Math" panose="02040503050406030204" pitchFamily="18" charset="0"/>
                              <a:ea typeface="Cambria Math" panose="02040503050406030204" pitchFamily="18" charset="0"/>
                            </a:rPr>
                            <m:t>𝑛</m:t>
                          </m:r>
                        </m:e>
                      </m:rad>
                    </m:oMath>
                  </m:oMathPara>
                </a14:m>
                <a:endParaRPr lang="en-US" altLang="ko-KR" sz="2800" dirty="0">
                  <a:solidFill>
                    <a:schemeClr val="tx1">
                      <a:lumMod val="75000"/>
                      <a:lumOff val="25000"/>
                    </a:schemeClr>
                  </a:solidFill>
                  <a:latin typeface="Meiryo" panose="020B0604030504040204" pitchFamily="34" charset="-128"/>
                  <a:ea typeface="Meiryo" panose="020B0604030504040204" pitchFamily="34" charset="-128"/>
                </a:endParaRPr>
              </a:p>
              <a:p>
                <a:pPr algn="ctr"/>
                <a:endParaRPr lang="en-US" altLang="ko-KR" sz="2800" dirty="0">
                  <a:solidFill>
                    <a:schemeClr val="tx1">
                      <a:lumMod val="75000"/>
                      <a:lumOff val="25000"/>
                    </a:schemeClr>
                  </a:solidFill>
                  <a:latin typeface="Meiryo" panose="020B0604030504040204" pitchFamily="34" charset="-128"/>
                  <a:ea typeface="Meiryo" panose="020B0604030504040204" pitchFamily="34" charset="-128"/>
                </a:endParaRPr>
              </a:p>
              <a:p>
                <a:pPr algn="ctr"/>
                <a:r>
                  <a:rPr lang="en-US" altLang="ko-KR" sz="2800" dirty="0">
                    <a:solidFill>
                      <a:schemeClr val="tx1">
                        <a:lumMod val="75000"/>
                        <a:lumOff val="25000"/>
                      </a:schemeClr>
                    </a:solidFill>
                    <a:latin typeface="Meiryo" panose="020B0604030504040204" pitchFamily="34" charset="-128"/>
                    <a:ea typeface="Meiryo" panose="020B0604030504040204" pitchFamily="34" charset="-128"/>
                  </a:rPr>
                  <a:t>Transformer</a:t>
                </a:r>
                <a:r>
                  <a:rPr lang="ja-JP" altLang="en-US" sz="2800" dirty="0">
                    <a:solidFill>
                      <a:schemeClr val="tx1">
                        <a:lumMod val="75000"/>
                        <a:lumOff val="25000"/>
                      </a:schemeClr>
                    </a:solidFill>
                    <a:latin typeface="Meiryo" panose="020B0604030504040204" pitchFamily="34" charset="-128"/>
                    <a:ea typeface="Meiryo" panose="020B0604030504040204" pitchFamily="34" charset="-128"/>
                  </a:rPr>
                  <a:t>では</a:t>
                </a:r>
                <a14:m>
                  <m:oMath xmlns:m="http://schemas.openxmlformats.org/officeDocument/2006/math">
                    <m:r>
                      <a:rPr lang="en-US" altLang="ja-JP" sz="2800" i="1" dirty="0" smtClean="0">
                        <a:solidFill>
                          <a:schemeClr val="tx1">
                            <a:lumMod val="75000"/>
                            <a:lumOff val="25000"/>
                          </a:schemeClr>
                        </a:solidFill>
                        <a:latin typeface="Cambria Math" panose="02040503050406030204" pitchFamily="18" charset="0"/>
                      </a:rPr>
                      <m:t>𝑘</m:t>
                    </m:r>
                  </m:oMath>
                </a14:m>
                <a:r>
                  <a:rPr lang="ja-JP" altLang="en-US" sz="2800" dirty="0">
                    <a:solidFill>
                      <a:schemeClr val="tx1">
                        <a:lumMod val="75000"/>
                        <a:lumOff val="25000"/>
                      </a:schemeClr>
                    </a:solidFill>
                    <a:latin typeface="Meiryo" panose="020B0604030504040204" pitchFamily="34" charset="-128"/>
                    <a:ea typeface="Meiryo" panose="020B0604030504040204" pitchFamily="34" charset="-128"/>
                  </a:rPr>
                  <a:t>ベクトルの次元 </a:t>
                </a:r>
                <a14:m>
                  <m:oMath xmlns:m="http://schemas.openxmlformats.org/officeDocument/2006/math">
                    <m:sSub>
                      <m:sSubPr>
                        <m:ctrlPr>
                          <a:rPr lang="en-US" altLang="ja-JP" sz="2800" i="1" smtClean="0">
                            <a:solidFill>
                              <a:schemeClr val="tx1">
                                <a:lumMod val="75000"/>
                                <a:lumOff val="25000"/>
                              </a:schemeClr>
                            </a:solidFill>
                            <a:latin typeface="Cambria Math" panose="02040503050406030204" pitchFamily="18" charset="0"/>
                          </a:rPr>
                        </m:ctrlPr>
                      </m:sSubPr>
                      <m:e>
                        <m:r>
                          <a:rPr lang="en-US" altLang="ja-JP" sz="2800" b="0" i="1" smtClean="0">
                            <a:solidFill>
                              <a:schemeClr val="tx1">
                                <a:lumMod val="75000"/>
                                <a:lumOff val="25000"/>
                              </a:schemeClr>
                            </a:solidFill>
                            <a:latin typeface="Cambria Math" panose="02040503050406030204" pitchFamily="18" charset="0"/>
                          </a:rPr>
                          <m:t>𝑑</m:t>
                        </m:r>
                      </m:e>
                      <m:sub>
                        <m:r>
                          <a:rPr lang="en-US" altLang="ja-JP" sz="2800" b="0" i="1" smtClean="0">
                            <a:solidFill>
                              <a:schemeClr val="tx1">
                                <a:lumMod val="75000"/>
                                <a:lumOff val="25000"/>
                              </a:schemeClr>
                            </a:solidFill>
                            <a:latin typeface="Cambria Math" panose="02040503050406030204" pitchFamily="18" charset="0"/>
                          </a:rPr>
                          <m:t>𝑘</m:t>
                        </m:r>
                      </m:sub>
                    </m:sSub>
                  </m:oMath>
                </a14:m>
                <a:r>
                  <a:rPr lang="ja-JP" altLang="en-US" sz="2800" dirty="0">
                    <a:solidFill>
                      <a:schemeClr val="tx1">
                        <a:lumMod val="75000"/>
                        <a:lumOff val="25000"/>
                      </a:schemeClr>
                    </a:solidFill>
                    <a:latin typeface="Meiryo" panose="020B0604030504040204" pitchFamily="34" charset="-128"/>
                    <a:ea typeface="Meiryo" panose="020B0604030504040204" pitchFamily="34" charset="-128"/>
                  </a:rPr>
                  <a:t>を</a:t>
                </a:r>
                <a14:m>
                  <m:oMath xmlns:m="http://schemas.openxmlformats.org/officeDocument/2006/math">
                    <m:r>
                      <a:rPr lang="en-US" altLang="ja-JP" sz="2800" b="0" i="1" dirty="0" smtClean="0">
                        <a:solidFill>
                          <a:schemeClr val="tx1">
                            <a:lumMod val="75000"/>
                            <a:lumOff val="25000"/>
                          </a:schemeClr>
                        </a:solidFill>
                        <a:latin typeface="Cambria Math" panose="02040503050406030204" pitchFamily="18" charset="0"/>
                      </a:rPr>
                      <m:t>𝑛</m:t>
                    </m:r>
                  </m:oMath>
                </a14:m>
                <a:r>
                  <a:rPr lang="ja-JP" altLang="en-US" sz="2800" dirty="0">
                    <a:solidFill>
                      <a:schemeClr val="tx1">
                        <a:lumMod val="75000"/>
                        <a:lumOff val="25000"/>
                      </a:schemeClr>
                    </a:solidFill>
                    <a:latin typeface="Meiryo" panose="020B0604030504040204" pitchFamily="34" charset="-128"/>
                    <a:ea typeface="Meiryo" panose="020B0604030504040204" pitchFamily="34" charset="-128"/>
                  </a:rPr>
                  <a:t>として使う。</a:t>
                </a:r>
                <a:endParaRPr lang="en-US" altLang="ja-JP" sz="2800" dirty="0">
                  <a:solidFill>
                    <a:schemeClr val="tx1">
                      <a:lumMod val="75000"/>
                      <a:lumOff val="25000"/>
                    </a:schemeClr>
                  </a:solidFill>
                  <a:latin typeface="Meiryo" panose="020B0604030504040204" pitchFamily="34" charset="-128"/>
                  <a:ea typeface="Meiryo" panose="020B0604030504040204" pitchFamily="34" charset="-128"/>
                </a:endParaRPr>
              </a:p>
              <a:p>
                <a:pPr algn="ctr"/>
                <a:endParaRPr lang="en-US" altLang="ja-JP" sz="2800" dirty="0">
                  <a:solidFill>
                    <a:schemeClr val="tx1">
                      <a:lumMod val="75000"/>
                      <a:lumOff val="25000"/>
                    </a:schemeClr>
                  </a:solidFill>
                  <a:latin typeface="Meiryo" panose="020B0604030504040204" pitchFamily="34" charset="-128"/>
                  <a:ea typeface="Meiryo" panose="020B0604030504040204" pitchFamily="34" charset="-128"/>
                </a:endParaRPr>
              </a:p>
              <a:p>
                <a:pPr algn="ctr"/>
                <a14:m>
                  <m:oMathPara xmlns:m="http://schemas.openxmlformats.org/officeDocument/2006/math">
                    <m:oMathParaPr>
                      <m:jc m:val="centerGroup"/>
                    </m:oMathParaPr>
                    <m:oMath xmlns:m="http://schemas.openxmlformats.org/officeDocument/2006/math">
                      <m:r>
                        <a:rPr lang="en-US" altLang="ko-KR" sz="2800" b="0" i="1" smtClean="0">
                          <a:solidFill>
                            <a:schemeClr val="tx1">
                              <a:lumMod val="75000"/>
                              <a:lumOff val="25000"/>
                            </a:schemeClr>
                          </a:solidFill>
                          <a:latin typeface="Cambria Math" panose="02040503050406030204" pitchFamily="18" charset="0"/>
                        </a:rPr>
                        <m:t>𝐴𝑡𝑡𝑒𝑛𝑡𝑖𝑜𝑛</m:t>
                      </m:r>
                      <m:d>
                        <m:dPr>
                          <m:ctrlPr>
                            <a:rPr lang="en-US" altLang="ko-KR" sz="2800" b="0" i="1" smtClean="0">
                              <a:solidFill>
                                <a:schemeClr val="tx1">
                                  <a:lumMod val="75000"/>
                                  <a:lumOff val="25000"/>
                                </a:schemeClr>
                              </a:solidFill>
                              <a:latin typeface="Cambria Math" panose="02040503050406030204" pitchFamily="18" charset="0"/>
                            </a:rPr>
                          </m:ctrlPr>
                        </m:dPr>
                        <m:e>
                          <m:r>
                            <a:rPr lang="en-US" altLang="ko-KR" sz="2800" b="0" i="1" smtClean="0">
                              <a:solidFill>
                                <a:schemeClr val="tx1">
                                  <a:lumMod val="75000"/>
                                  <a:lumOff val="25000"/>
                                </a:schemeClr>
                              </a:solidFill>
                              <a:latin typeface="Cambria Math" panose="02040503050406030204" pitchFamily="18" charset="0"/>
                            </a:rPr>
                            <m:t>𝑄</m:t>
                          </m:r>
                          <m:r>
                            <a:rPr lang="en-US" altLang="ko-KR" sz="2800" b="0" i="1" smtClean="0">
                              <a:solidFill>
                                <a:schemeClr val="tx1">
                                  <a:lumMod val="75000"/>
                                  <a:lumOff val="25000"/>
                                </a:schemeClr>
                              </a:solidFill>
                              <a:latin typeface="Cambria Math" panose="02040503050406030204" pitchFamily="18" charset="0"/>
                            </a:rPr>
                            <m:t>,</m:t>
                          </m:r>
                          <m:r>
                            <a:rPr lang="en-US" altLang="ko-KR" sz="2800" b="0" i="1" smtClean="0">
                              <a:solidFill>
                                <a:schemeClr val="tx1">
                                  <a:lumMod val="75000"/>
                                  <a:lumOff val="25000"/>
                                </a:schemeClr>
                              </a:solidFill>
                              <a:latin typeface="Cambria Math" panose="02040503050406030204" pitchFamily="18" charset="0"/>
                            </a:rPr>
                            <m:t>𝐾</m:t>
                          </m:r>
                          <m:r>
                            <a:rPr lang="en-US" altLang="ko-KR" sz="2800" b="0" i="1" smtClean="0">
                              <a:solidFill>
                                <a:schemeClr val="tx1">
                                  <a:lumMod val="75000"/>
                                  <a:lumOff val="25000"/>
                                </a:schemeClr>
                              </a:solidFill>
                              <a:latin typeface="Cambria Math" panose="02040503050406030204" pitchFamily="18" charset="0"/>
                            </a:rPr>
                            <m:t>,</m:t>
                          </m:r>
                          <m:r>
                            <a:rPr lang="en-US" altLang="ko-KR" sz="2800" b="0" i="1" smtClean="0">
                              <a:solidFill>
                                <a:schemeClr val="tx1">
                                  <a:lumMod val="75000"/>
                                  <a:lumOff val="25000"/>
                                </a:schemeClr>
                              </a:solidFill>
                              <a:latin typeface="Cambria Math" panose="02040503050406030204" pitchFamily="18" charset="0"/>
                            </a:rPr>
                            <m:t>𝑉</m:t>
                          </m:r>
                        </m:e>
                      </m:d>
                      <m:r>
                        <a:rPr lang="en-US" altLang="ko-KR" sz="2800" b="0" i="1" smtClean="0">
                          <a:solidFill>
                            <a:schemeClr val="tx1">
                              <a:lumMod val="75000"/>
                              <a:lumOff val="25000"/>
                            </a:schemeClr>
                          </a:solidFill>
                          <a:latin typeface="Cambria Math" panose="02040503050406030204" pitchFamily="18" charset="0"/>
                        </a:rPr>
                        <m:t>=</m:t>
                      </m:r>
                      <m:r>
                        <a:rPr lang="en-US" altLang="ko-KR" sz="2800" b="0" i="1" smtClean="0">
                          <a:solidFill>
                            <a:schemeClr val="tx1">
                              <a:lumMod val="75000"/>
                              <a:lumOff val="25000"/>
                            </a:schemeClr>
                          </a:solidFill>
                          <a:latin typeface="Cambria Math" panose="02040503050406030204" pitchFamily="18" charset="0"/>
                        </a:rPr>
                        <m:t>𝑠𝑜𝑓𝑡𝑚𝑎𝑥</m:t>
                      </m:r>
                      <m:d>
                        <m:dPr>
                          <m:ctrlPr>
                            <a:rPr lang="en-US" altLang="ko-KR" sz="2800" b="0" i="1" smtClean="0">
                              <a:solidFill>
                                <a:schemeClr val="tx1">
                                  <a:lumMod val="75000"/>
                                  <a:lumOff val="25000"/>
                                </a:schemeClr>
                              </a:solidFill>
                              <a:latin typeface="Cambria Math" panose="02040503050406030204" pitchFamily="18" charset="0"/>
                            </a:rPr>
                          </m:ctrlPr>
                        </m:dPr>
                        <m:e>
                          <m:f>
                            <m:fPr>
                              <m:ctrlPr>
                                <a:rPr lang="en-US" altLang="ko-KR" sz="2800" b="0" i="1" smtClean="0">
                                  <a:solidFill>
                                    <a:schemeClr val="tx1">
                                      <a:lumMod val="75000"/>
                                      <a:lumOff val="25000"/>
                                    </a:schemeClr>
                                  </a:solidFill>
                                  <a:latin typeface="Cambria Math" panose="02040503050406030204" pitchFamily="18" charset="0"/>
                                </a:rPr>
                              </m:ctrlPr>
                            </m:fPr>
                            <m:num>
                              <m:r>
                                <a:rPr lang="en-US" altLang="ko-KR" sz="2800" b="0" i="1" smtClean="0">
                                  <a:solidFill>
                                    <a:schemeClr val="tx1">
                                      <a:lumMod val="75000"/>
                                      <a:lumOff val="25000"/>
                                    </a:schemeClr>
                                  </a:solidFill>
                                  <a:latin typeface="Cambria Math" panose="02040503050406030204" pitchFamily="18" charset="0"/>
                                </a:rPr>
                                <m:t>𝑄</m:t>
                              </m:r>
                              <m:sSup>
                                <m:sSupPr>
                                  <m:ctrlPr>
                                    <a:rPr lang="en-US" altLang="ko-KR" sz="2800" b="0" i="1" smtClean="0">
                                      <a:solidFill>
                                        <a:schemeClr val="tx1">
                                          <a:lumMod val="75000"/>
                                          <a:lumOff val="25000"/>
                                        </a:schemeClr>
                                      </a:solidFill>
                                      <a:latin typeface="Cambria Math" panose="02040503050406030204" pitchFamily="18" charset="0"/>
                                    </a:rPr>
                                  </m:ctrlPr>
                                </m:sSupPr>
                                <m:e>
                                  <m:r>
                                    <a:rPr lang="en-US" altLang="ko-KR" sz="2800" b="0" i="1" smtClean="0">
                                      <a:solidFill>
                                        <a:schemeClr val="tx1">
                                          <a:lumMod val="75000"/>
                                          <a:lumOff val="25000"/>
                                        </a:schemeClr>
                                      </a:solidFill>
                                      <a:latin typeface="Cambria Math" panose="02040503050406030204" pitchFamily="18" charset="0"/>
                                    </a:rPr>
                                    <m:t>𝐾</m:t>
                                  </m:r>
                                </m:e>
                                <m:sup>
                                  <m:r>
                                    <a:rPr lang="en-US" altLang="ko-KR" sz="2800" b="0" i="1" smtClean="0">
                                      <a:solidFill>
                                        <a:schemeClr val="tx1">
                                          <a:lumMod val="75000"/>
                                          <a:lumOff val="25000"/>
                                        </a:schemeClr>
                                      </a:solidFill>
                                      <a:latin typeface="Cambria Math" panose="02040503050406030204" pitchFamily="18" charset="0"/>
                                    </a:rPr>
                                    <m:t>𝑇</m:t>
                                  </m:r>
                                </m:sup>
                              </m:sSup>
                            </m:num>
                            <m:den>
                              <m:rad>
                                <m:radPr>
                                  <m:degHide m:val="on"/>
                                  <m:ctrlPr>
                                    <a:rPr lang="en-US" altLang="ko-KR" sz="2800" b="0" i="1" smtClean="0">
                                      <a:solidFill>
                                        <a:schemeClr val="tx1">
                                          <a:lumMod val="75000"/>
                                          <a:lumOff val="25000"/>
                                        </a:schemeClr>
                                      </a:solidFill>
                                      <a:latin typeface="Cambria Math" panose="02040503050406030204" pitchFamily="18" charset="0"/>
                                    </a:rPr>
                                  </m:ctrlPr>
                                </m:radPr>
                                <m:deg/>
                                <m:e>
                                  <m:sSub>
                                    <m:sSubPr>
                                      <m:ctrlPr>
                                        <a:rPr lang="en-US" altLang="ko-KR" sz="2800" b="0" i="1" smtClean="0">
                                          <a:solidFill>
                                            <a:schemeClr val="tx1">
                                              <a:lumMod val="75000"/>
                                              <a:lumOff val="25000"/>
                                            </a:schemeClr>
                                          </a:solidFill>
                                          <a:latin typeface="Cambria Math" panose="02040503050406030204" pitchFamily="18" charset="0"/>
                                        </a:rPr>
                                      </m:ctrlPr>
                                    </m:sSubPr>
                                    <m:e>
                                      <m:r>
                                        <a:rPr lang="en-US" altLang="ko-KR" sz="2800" b="0" i="1" smtClean="0">
                                          <a:solidFill>
                                            <a:schemeClr val="tx1">
                                              <a:lumMod val="75000"/>
                                              <a:lumOff val="25000"/>
                                            </a:schemeClr>
                                          </a:solidFill>
                                          <a:latin typeface="Cambria Math" panose="02040503050406030204" pitchFamily="18" charset="0"/>
                                        </a:rPr>
                                        <m:t>𝑑</m:t>
                                      </m:r>
                                    </m:e>
                                    <m:sub>
                                      <m:r>
                                        <a:rPr lang="en-US" altLang="ko-KR" sz="2800" b="0" i="1" smtClean="0">
                                          <a:solidFill>
                                            <a:schemeClr val="tx1">
                                              <a:lumMod val="75000"/>
                                              <a:lumOff val="25000"/>
                                            </a:schemeClr>
                                          </a:solidFill>
                                          <a:latin typeface="Cambria Math" panose="02040503050406030204" pitchFamily="18" charset="0"/>
                                        </a:rPr>
                                        <m:t>𝑘</m:t>
                                      </m:r>
                                    </m:sub>
                                  </m:sSub>
                                </m:e>
                              </m:rad>
                            </m:den>
                          </m:f>
                        </m:e>
                      </m:d>
                      <m:r>
                        <a:rPr lang="en-US" altLang="ko-KR" sz="2800" b="0" i="1" smtClean="0">
                          <a:solidFill>
                            <a:schemeClr val="tx1">
                              <a:lumMod val="75000"/>
                              <a:lumOff val="25000"/>
                            </a:schemeClr>
                          </a:solidFill>
                          <a:latin typeface="Cambria Math" panose="02040503050406030204" pitchFamily="18" charset="0"/>
                        </a:rPr>
                        <m:t>𝑉</m:t>
                      </m:r>
                    </m:oMath>
                  </m:oMathPara>
                </a14:m>
                <a:endParaRPr lang="ko-KR" altLang="en-US" sz="2800" dirty="0">
                  <a:solidFill>
                    <a:schemeClr val="tx1">
                      <a:lumMod val="75000"/>
                      <a:lumOff val="25000"/>
                    </a:schemeClr>
                  </a:solidFill>
                  <a:latin typeface="Meiryo" panose="020B0604030504040204" pitchFamily="34" charset="-128"/>
                </a:endParaRPr>
              </a:p>
            </p:txBody>
          </p:sp>
        </mc:Choice>
        <mc:Fallback xmlns="">
          <p:sp>
            <p:nvSpPr>
              <p:cNvPr id="8" name="TextBox 7">
                <a:extLst>
                  <a:ext uri="{FF2B5EF4-FFF2-40B4-BE49-F238E27FC236}">
                    <a16:creationId xmlns:a16="http://schemas.microsoft.com/office/drawing/2014/main" id="{C17314A6-AEE0-6B9A-1CBA-42E327D65E8B}"/>
                  </a:ext>
                </a:extLst>
              </p:cNvPr>
              <p:cNvSpPr txBox="1">
                <a:spLocks noRot="1" noChangeAspect="1" noMove="1" noResize="1" noEditPoints="1" noAdjustHandles="1" noChangeArrowheads="1" noChangeShapeType="1" noTextEdit="1"/>
              </p:cNvSpPr>
              <p:nvPr/>
            </p:nvSpPr>
            <p:spPr>
              <a:xfrm>
                <a:off x="1036320" y="2537417"/>
                <a:ext cx="10180320" cy="2934329"/>
              </a:xfrm>
              <a:prstGeom prst="rect">
                <a:avLst/>
              </a:prstGeom>
              <a:blipFill>
                <a:blip r:embed="rId2"/>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56980058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85D47FE-FF06-69AA-3948-39953B9667B8}"/>
              </a:ext>
            </a:extLst>
          </p:cNvPr>
          <p:cNvSpPr>
            <a:spLocks noGrp="1"/>
          </p:cNvSpPr>
          <p:nvPr>
            <p:ph type="title"/>
          </p:nvPr>
        </p:nvSpPr>
        <p:spPr>
          <a:xfrm>
            <a:off x="1097280" y="286603"/>
            <a:ext cx="10058400" cy="792897"/>
          </a:xfrm>
        </p:spPr>
        <p:txBody>
          <a:bodyPr>
            <a:normAutofit/>
          </a:bodyPr>
          <a:lstStyle/>
          <a:p>
            <a:r>
              <a:rPr lang="en-US" altLang="ja-JP" dirty="0"/>
              <a:t>Encoder </a:t>
            </a:r>
            <a:r>
              <a:rPr lang="ja-JP" altLang="en-US" dirty="0"/>
              <a:t>の </a:t>
            </a:r>
            <a:r>
              <a:rPr lang="en-US" altLang="ja-JP" dirty="0"/>
              <a:t>Self-Attention</a:t>
            </a:r>
            <a:endParaRPr kumimoji="1" lang="ja-JP" altLang="en-US" dirty="0"/>
          </a:p>
        </p:txBody>
      </p:sp>
      <p:sp>
        <p:nvSpPr>
          <p:cNvPr id="5" name="タイトル 1">
            <a:extLst>
              <a:ext uri="{FF2B5EF4-FFF2-40B4-BE49-F238E27FC236}">
                <a16:creationId xmlns:a16="http://schemas.microsoft.com/office/drawing/2014/main" id="{1834CBE9-BE25-ED86-BEA6-57E263FB6CBB}"/>
              </a:ext>
            </a:extLst>
          </p:cNvPr>
          <p:cNvSpPr txBox="1">
            <a:spLocks/>
          </p:cNvSpPr>
          <p:nvPr/>
        </p:nvSpPr>
        <p:spPr>
          <a:xfrm>
            <a:off x="1097280" y="988906"/>
            <a:ext cx="10058400" cy="79289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kumimoji="1" sz="4700" i="0" kern="1200" spc="-50" baseline="0">
                <a:solidFill>
                  <a:schemeClr val="tx1">
                    <a:lumMod val="75000"/>
                    <a:lumOff val="25000"/>
                  </a:schemeClr>
                </a:solidFill>
                <a:latin typeface="Meiryo UI" panose="020B0604030504040204" pitchFamily="50" charset="-128"/>
                <a:ea typeface="Meiryo UI" panose="020B0604030504040204" pitchFamily="50" charset="-128"/>
                <a:cs typeface="+mj-cs"/>
              </a:defRPr>
            </a:lvl1pPr>
          </a:lstStyle>
          <a:p>
            <a:r>
              <a:rPr lang="en-US" altLang="ja-JP" sz="3600" dirty="0"/>
              <a:t>Scaled dot product attention</a:t>
            </a:r>
            <a:endParaRPr lang="ja-JP" altLang="en-US" sz="3600" dirty="0"/>
          </a:p>
        </p:txBody>
      </p:sp>
      <p:pic>
        <p:nvPicPr>
          <p:cNvPr id="4" name="그림 3">
            <a:extLst>
              <a:ext uri="{FF2B5EF4-FFF2-40B4-BE49-F238E27FC236}">
                <a16:creationId xmlns:a16="http://schemas.microsoft.com/office/drawing/2014/main" id="{E0226F28-5B95-3342-BDFA-D7C33EB33455}"/>
              </a:ext>
            </a:extLst>
          </p:cNvPr>
          <p:cNvPicPr>
            <a:picLocks noChangeAspect="1"/>
          </p:cNvPicPr>
          <p:nvPr/>
        </p:nvPicPr>
        <p:blipFill rotWithShape="1">
          <a:blip r:embed="rId2"/>
          <a:srcRect l="26932" t="22222" r="21250" b="33939"/>
          <a:stretch/>
        </p:blipFill>
        <p:spPr>
          <a:xfrm>
            <a:off x="221672" y="2484106"/>
            <a:ext cx="5988718" cy="2849894"/>
          </a:xfrm>
          <a:prstGeom prst="rect">
            <a:avLst/>
          </a:prstGeom>
        </p:spPr>
      </p:pic>
      <p:pic>
        <p:nvPicPr>
          <p:cNvPr id="7" name="그림 6">
            <a:extLst>
              <a:ext uri="{FF2B5EF4-FFF2-40B4-BE49-F238E27FC236}">
                <a16:creationId xmlns:a16="http://schemas.microsoft.com/office/drawing/2014/main" id="{D8CEC124-2FC1-77E5-7BE3-48110389E1C3}"/>
              </a:ext>
            </a:extLst>
          </p:cNvPr>
          <p:cNvPicPr>
            <a:picLocks noChangeAspect="1"/>
          </p:cNvPicPr>
          <p:nvPr/>
        </p:nvPicPr>
        <p:blipFill rotWithShape="1">
          <a:blip r:embed="rId3"/>
          <a:srcRect l="26932" t="21616" r="21250" b="6464"/>
          <a:stretch/>
        </p:blipFill>
        <p:spPr>
          <a:xfrm>
            <a:off x="6371222" y="2027105"/>
            <a:ext cx="5820778" cy="4544292"/>
          </a:xfrm>
          <a:prstGeom prst="rect">
            <a:avLst/>
          </a:prstGeom>
        </p:spPr>
      </p:pic>
    </p:spTree>
    <p:extLst>
      <p:ext uri="{BB962C8B-B14F-4D97-AF65-F5344CB8AC3E}">
        <p14:creationId xmlns:p14="http://schemas.microsoft.com/office/powerpoint/2010/main" val="376167275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5A3AAD6D-F95E-A1D6-4DA5-95904C86AD7A}"/>
              </a:ext>
            </a:extLst>
          </p:cNvPr>
          <p:cNvSpPr>
            <a:spLocks noGrp="1"/>
          </p:cNvSpPr>
          <p:nvPr>
            <p:ph type="title"/>
          </p:nvPr>
        </p:nvSpPr>
        <p:spPr/>
        <p:txBody>
          <a:bodyPr/>
          <a:lstStyle/>
          <a:p>
            <a:r>
              <a:rPr lang="en-US" altLang="ja-JP" dirty="0"/>
              <a:t>BERT</a:t>
            </a:r>
            <a:r>
              <a:rPr lang="ja-JP" altLang="en-US" dirty="0"/>
              <a:t>とは。</a:t>
            </a:r>
          </a:p>
        </p:txBody>
      </p:sp>
      <p:sp>
        <p:nvSpPr>
          <p:cNvPr id="6" name="コンテンツ プレースホルダー 5">
            <a:extLst>
              <a:ext uri="{FF2B5EF4-FFF2-40B4-BE49-F238E27FC236}">
                <a16:creationId xmlns:a16="http://schemas.microsoft.com/office/drawing/2014/main" id="{8A9F4284-23E8-C20A-BCDF-7C03AAEB0DED}"/>
              </a:ext>
            </a:extLst>
          </p:cNvPr>
          <p:cNvSpPr>
            <a:spLocks noGrp="1"/>
          </p:cNvSpPr>
          <p:nvPr>
            <p:ph idx="1"/>
          </p:nvPr>
        </p:nvSpPr>
        <p:spPr/>
        <p:txBody>
          <a:bodyPr>
            <a:normAutofit/>
          </a:bodyPr>
          <a:lstStyle/>
          <a:p>
            <a:r>
              <a:rPr lang="en-US" altLang="ja-JP" sz="4000" dirty="0">
                <a:solidFill>
                  <a:srgbClr val="0070C0"/>
                </a:solidFill>
              </a:rPr>
              <a:t>Transformer</a:t>
            </a:r>
            <a:r>
              <a:rPr lang="ja-JP" altLang="en-US" sz="4000" dirty="0"/>
              <a:t>を基に</a:t>
            </a:r>
            <a:r>
              <a:rPr lang="en-US" altLang="ja-JP" sz="4000" dirty="0">
                <a:solidFill>
                  <a:srgbClr val="0070C0"/>
                </a:solidFill>
              </a:rPr>
              <a:t>Encoder</a:t>
            </a:r>
            <a:r>
              <a:rPr lang="ja-JP" altLang="en-US" sz="4000" dirty="0"/>
              <a:t>部分だけを用いて、四日間</a:t>
            </a:r>
            <a:r>
              <a:rPr lang="en-US" altLang="ja-JP" sz="4000" dirty="0"/>
              <a:t>Wikipedia</a:t>
            </a:r>
            <a:r>
              <a:rPr lang="ja-JP" altLang="en-US" sz="4000" dirty="0"/>
              <a:t>と</a:t>
            </a:r>
            <a:r>
              <a:rPr lang="en-US" altLang="ja-JP" sz="4000" dirty="0" err="1"/>
              <a:t>BooksCorpus</a:t>
            </a:r>
            <a:r>
              <a:rPr lang="ja-JP" altLang="en-US" sz="4000" dirty="0"/>
              <a:t>から</a:t>
            </a:r>
            <a:r>
              <a:rPr lang="en-US" altLang="ja-JP" sz="4000" dirty="0">
                <a:solidFill>
                  <a:srgbClr val="0070C0"/>
                </a:solidFill>
              </a:rPr>
              <a:t>Label</a:t>
            </a:r>
            <a:r>
              <a:rPr lang="ja-JP" altLang="en-US" sz="4000" dirty="0">
                <a:solidFill>
                  <a:srgbClr val="0070C0"/>
                </a:solidFill>
              </a:rPr>
              <a:t>のないデータ</a:t>
            </a:r>
            <a:r>
              <a:rPr lang="en-US" altLang="ja-JP" sz="4000" dirty="0">
                <a:solidFill>
                  <a:srgbClr val="FF0000"/>
                </a:solidFill>
              </a:rPr>
              <a:t>33</a:t>
            </a:r>
            <a:r>
              <a:rPr lang="ja-JP" altLang="en-US" sz="4000" dirty="0">
                <a:solidFill>
                  <a:srgbClr val="FF0000"/>
                </a:solidFill>
              </a:rPr>
              <a:t>億</a:t>
            </a:r>
            <a:r>
              <a:rPr lang="ja-JP" altLang="en-US" sz="4000" dirty="0">
                <a:solidFill>
                  <a:srgbClr val="0070C0"/>
                </a:solidFill>
              </a:rPr>
              <a:t>単語</a:t>
            </a:r>
            <a:r>
              <a:rPr lang="ja-JP" altLang="en-US" sz="4000" dirty="0"/>
              <a:t>を</a:t>
            </a:r>
            <a:r>
              <a:rPr lang="ja-JP" altLang="en-US" sz="4000" dirty="0">
                <a:solidFill>
                  <a:srgbClr val="0070C0"/>
                </a:solidFill>
              </a:rPr>
              <a:t>事前学習</a:t>
            </a:r>
            <a:r>
              <a:rPr lang="ja-JP" altLang="en-US" sz="4000" dirty="0"/>
              <a:t>させた大規模言語モデル。</a:t>
            </a:r>
          </a:p>
        </p:txBody>
      </p:sp>
    </p:spTree>
    <p:extLst>
      <p:ext uri="{BB962C8B-B14F-4D97-AF65-F5344CB8AC3E}">
        <p14:creationId xmlns:p14="http://schemas.microsoft.com/office/powerpoint/2010/main" val="45054434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BA539BC-053C-2FB7-E51D-A964AFC3C731}"/>
              </a:ext>
            </a:extLst>
          </p:cNvPr>
          <p:cNvSpPr>
            <a:spLocks noGrp="1"/>
          </p:cNvSpPr>
          <p:nvPr>
            <p:ph type="title"/>
          </p:nvPr>
        </p:nvSpPr>
        <p:spPr/>
        <p:txBody>
          <a:bodyPr/>
          <a:lstStyle/>
          <a:p>
            <a:r>
              <a:rPr kumimoji="1" lang="en-US" altLang="ja-JP" dirty="0"/>
              <a:t>BERT</a:t>
            </a:r>
            <a:r>
              <a:rPr kumimoji="1" lang="ja-JP" altLang="en-US" dirty="0"/>
              <a:t>と他モデルとの違い</a:t>
            </a:r>
          </a:p>
        </p:txBody>
      </p:sp>
      <p:pic>
        <p:nvPicPr>
          <p:cNvPr id="4" name="図 3">
            <a:extLst>
              <a:ext uri="{FF2B5EF4-FFF2-40B4-BE49-F238E27FC236}">
                <a16:creationId xmlns:a16="http://schemas.microsoft.com/office/drawing/2014/main" id="{3022D2A2-CFDC-BED8-EAFD-D8AAA9D915AB}"/>
              </a:ext>
            </a:extLst>
          </p:cNvPr>
          <p:cNvPicPr>
            <a:picLocks noChangeAspect="1"/>
          </p:cNvPicPr>
          <p:nvPr/>
        </p:nvPicPr>
        <p:blipFill rotWithShape="1">
          <a:blip r:embed="rId2"/>
          <a:srcRect l="26800" t="23726" r="10883" b="50000"/>
          <a:stretch/>
        </p:blipFill>
        <p:spPr>
          <a:xfrm>
            <a:off x="114312" y="2474258"/>
            <a:ext cx="11963375" cy="2837331"/>
          </a:xfrm>
          <a:prstGeom prst="rect">
            <a:avLst/>
          </a:prstGeom>
        </p:spPr>
      </p:pic>
      <p:sp>
        <p:nvSpPr>
          <p:cNvPr id="5" name="テキスト プレースホルダー 3">
            <a:extLst>
              <a:ext uri="{FF2B5EF4-FFF2-40B4-BE49-F238E27FC236}">
                <a16:creationId xmlns:a16="http://schemas.microsoft.com/office/drawing/2014/main" id="{4D6483D9-3A5B-7C77-7988-AD2779E82ACA}"/>
              </a:ext>
            </a:extLst>
          </p:cNvPr>
          <p:cNvSpPr txBox="1">
            <a:spLocks/>
          </p:cNvSpPr>
          <p:nvPr/>
        </p:nvSpPr>
        <p:spPr>
          <a:xfrm>
            <a:off x="192741" y="5311589"/>
            <a:ext cx="11806516" cy="349624"/>
          </a:xfrm>
          <a:prstGeom prst="rect">
            <a:avLst/>
          </a:prstGeom>
        </p:spPr>
        <p:txBody>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kumimoji="1" sz="1900" kern="1200">
                <a:solidFill>
                  <a:schemeClr val="tx1">
                    <a:lumMod val="75000"/>
                    <a:lumOff val="25000"/>
                  </a:schemeClr>
                </a:solidFill>
                <a:latin typeface="Meiryo UI" panose="020B0604030504040204" pitchFamily="50" charset="-128"/>
                <a:ea typeface="Meiryo UI" panose="020B0604030504040204" pitchFamily="50" charset="-128"/>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kumimoji="1" sz="1700" kern="1200">
                <a:solidFill>
                  <a:schemeClr val="tx1">
                    <a:lumMod val="75000"/>
                    <a:lumOff val="25000"/>
                  </a:schemeClr>
                </a:solidFill>
                <a:latin typeface="Meiryo UI" panose="020B0604030504040204" pitchFamily="50" charset="-128"/>
                <a:ea typeface="Meiryo UI" panose="020B0604030504040204" pitchFamily="50" charset="-128"/>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9pPr>
          </a:lstStyle>
          <a:p>
            <a:r>
              <a:rPr lang="en-US" altLang="ja-JP" sz="1400" dirty="0"/>
              <a:t>Jacob Devlin and Ming-Wei et al. ,” BERT: Pre-training of Deep Bidirectional Transformers for Language Understanding”, </a:t>
            </a:r>
            <a:r>
              <a:rPr lang="en-US" altLang="ja-JP" sz="1400" dirty="0" err="1"/>
              <a:t>arXiv</a:t>
            </a:r>
            <a:r>
              <a:rPr lang="en-US" altLang="ja-JP" sz="1400" dirty="0"/>
              <a:t>, 2019</a:t>
            </a:r>
            <a:endParaRPr lang="ja-JP" altLang="en-US" sz="1400" dirty="0"/>
          </a:p>
        </p:txBody>
      </p:sp>
    </p:spTree>
    <p:extLst>
      <p:ext uri="{BB962C8B-B14F-4D97-AF65-F5344CB8AC3E}">
        <p14:creationId xmlns:p14="http://schemas.microsoft.com/office/powerpoint/2010/main" val="75461139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0" name="グループ化 29">
            <a:extLst>
              <a:ext uri="{FF2B5EF4-FFF2-40B4-BE49-F238E27FC236}">
                <a16:creationId xmlns:a16="http://schemas.microsoft.com/office/drawing/2014/main" id="{BCD5A1B4-E8B1-D127-F6C4-EF25BEC3D5BE}"/>
              </a:ext>
            </a:extLst>
          </p:cNvPr>
          <p:cNvGrpSpPr/>
          <p:nvPr/>
        </p:nvGrpSpPr>
        <p:grpSpPr>
          <a:xfrm>
            <a:off x="2468096" y="2111185"/>
            <a:ext cx="7255808" cy="3415555"/>
            <a:chOff x="2279834" y="1506069"/>
            <a:chExt cx="7255808" cy="3415555"/>
          </a:xfrm>
        </p:grpSpPr>
        <p:sp>
          <p:nvSpPr>
            <p:cNvPr id="5" name="四角形: 角を丸くする 4">
              <a:extLst>
                <a:ext uri="{FF2B5EF4-FFF2-40B4-BE49-F238E27FC236}">
                  <a16:creationId xmlns:a16="http://schemas.microsoft.com/office/drawing/2014/main" id="{114D5CDA-42A7-D711-A7B9-C2037455D87D}"/>
                </a:ext>
              </a:extLst>
            </p:cNvPr>
            <p:cNvSpPr/>
            <p:nvPr/>
          </p:nvSpPr>
          <p:spPr>
            <a:xfrm>
              <a:off x="2279834" y="2205317"/>
              <a:ext cx="7255806" cy="2017059"/>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7200" dirty="0"/>
                <a:t>BERT</a:t>
              </a:r>
              <a:endParaRPr kumimoji="1" lang="ja-JP" altLang="en-US" sz="7200" dirty="0"/>
            </a:p>
          </p:txBody>
        </p:sp>
        <p:sp>
          <p:nvSpPr>
            <p:cNvPr id="6" name="正方形/長方形 5">
              <a:extLst>
                <a:ext uri="{FF2B5EF4-FFF2-40B4-BE49-F238E27FC236}">
                  <a16:creationId xmlns:a16="http://schemas.microsoft.com/office/drawing/2014/main" id="{B6D31671-82D6-961E-F5BE-B73997136EB4}"/>
                </a:ext>
              </a:extLst>
            </p:cNvPr>
            <p:cNvSpPr/>
            <p:nvPr/>
          </p:nvSpPr>
          <p:spPr>
            <a:xfrm>
              <a:off x="2279834" y="4598895"/>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a:extLst>
                <a:ext uri="{FF2B5EF4-FFF2-40B4-BE49-F238E27FC236}">
                  <a16:creationId xmlns:a16="http://schemas.microsoft.com/office/drawing/2014/main" id="{7DCE314C-6A9E-1E1C-A92F-2996D5395A90}"/>
                </a:ext>
              </a:extLst>
            </p:cNvPr>
            <p:cNvSpPr/>
            <p:nvPr/>
          </p:nvSpPr>
          <p:spPr>
            <a:xfrm>
              <a:off x="2279834" y="1506069"/>
              <a:ext cx="1634938" cy="32272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a:extLst>
                <a:ext uri="{FF2B5EF4-FFF2-40B4-BE49-F238E27FC236}">
                  <a16:creationId xmlns:a16="http://schemas.microsoft.com/office/drawing/2014/main" id="{0DC3B21F-08E4-552D-4988-6ABD1D88502B}"/>
                </a:ext>
              </a:extLst>
            </p:cNvPr>
            <p:cNvSpPr/>
            <p:nvPr/>
          </p:nvSpPr>
          <p:spPr>
            <a:xfrm>
              <a:off x="4153458" y="1506069"/>
              <a:ext cx="1634938" cy="32272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a:extLst>
                <a:ext uri="{FF2B5EF4-FFF2-40B4-BE49-F238E27FC236}">
                  <a16:creationId xmlns:a16="http://schemas.microsoft.com/office/drawing/2014/main" id="{394BA1FE-8D81-4E89-41B7-736EC725DDC0}"/>
                </a:ext>
              </a:extLst>
            </p:cNvPr>
            <p:cNvSpPr/>
            <p:nvPr/>
          </p:nvSpPr>
          <p:spPr>
            <a:xfrm>
              <a:off x="6027084" y="1506069"/>
              <a:ext cx="1634938" cy="32272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a:extLst>
                <a:ext uri="{FF2B5EF4-FFF2-40B4-BE49-F238E27FC236}">
                  <a16:creationId xmlns:a16="http://schemas.microsoft.com/office/drawing/2014/main" id="{1C379C0C-CEAB-7634-0F9A-4B9844CA3319}"/>
                </a:ext>
              </a:extLst>
            </p:cNvPr>
            <p:cNvSpPr/>
            <p:nvPr/>
          </p:nvSpPr>
          <p:spPr>
            <a:xfrm>
              <a:off x="7900704" y="1506069"/>
              <a:ext cx="1634938" cy="32272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7" name="直線矢印コネクタ 16">
              <a:extLst>
                <a:ext uri="{FF2B5EF4-FFF2-40B4-BE49-F238E27FC236}">
                  <a16:creationId xmlns:a16="http://schemas.microsoft.com/office/drawing/2014/main" id="{B74965DE-ABEF-1D44-7C7D-EF5A0200901B}"/>
                </a:ext>
              </a:extLst>
            </p:cNvPr>
            <p:cNvCxnSpPr>
              <a:cxnSpLocks/>
              <a:stCxn id="6" idx="0"/>
            </p:cNvCxnSpPr>
            <p:nvPr/>
          </p:nvCxnSpPr>
          <p:spPr>
            <a:xfrm flipV="1">
              <a:off x="3097303" y="4222376"/>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正方形/長方形 19">
              <a:extLst>
                <a:ext uri="{FF2B5EF4-FFF2-40B4-BE49-F238E27FC236}">
                  <a16:creationId xmlns:a16="http://schemas.microsoft.com/office/drawing/2014/main" id="{9C2FAD0F-8FD0-6C6E-73C7-E6C9A02C6381}"/>
                </a:ext>
              </a:extLst>
            </p:cNvPr>
            <p:cNvSpPr/>
            <p:nvPr/>
          </p:nvSpPr>
          <p:spPr>
            <a:xfrm>
              <a:off x="4153458" y="4598895"/>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1" name="直線矢印コネクタ 20">
              <a:extLst>
                <a:ext uri="{FF2B5EF4-FFF2-40B4-BE49-F238E27FC236}">
                  <a16:creationId xmlns:a16="http://schemas.microsoft.com/office/drawing/2014/main" id="{4DA91D0F-D673-F0A1-261A-2EA6BE9B9490}"/>
                </a:ext>
              </a:extLst>
            </p:cNvPr>
            <p:cNvCxnSpPr>
              <a:cxnSpLocks/>
              <a:stCxn id="20" idx="0"/>
            </p:cNvCxnSpPr>
            <p:nvPr/>
          </p:nvCxnSpPr>
          <p:spPr>
            <a:xfrm flipV="1">
              <a:off x="4970927" y="4222376"/>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正方形/長方形 21">
              <a:extLst>
                <a:ext uri="{FF2B5EF4-FFF2-40B4-BE49-F238E27FC236}">
                  <a16:creationId xmlns:a16="http://schemas.microsoft.com/office/drawing/2014/main" id="{1C0EFEC9-7C1A-3AD7-91C6-19BE30673C62}"/>
                </a:ext>
              </a:extLst>
            </p:cNvPr>
            <p:cNvSpPr/>
            <p:nvPr/>
          </p:nvSpPr>
          <p:spPr>
            <a:xfrm>
              <a:off x="6027081" y="4598895"/>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3" name="直線矢印コネクタ 22">
              <a:extLst>
                <a:ext uri="{FF2B5EF4-FFF2-40B4-BE49-F238E27FC236}">
                  <a16:creationId xmlns:a16="http://schemas.microsoft.com/office/drawing/2014/main" id="{C65D8004-CA8B-BF5E-ABC2-A03C3E660B02}"/>
                </a:ext>
              </a:extLst>
            </p:cNvPr>
            <p:cNvCxnSpPr>
              <a:cxnSpLocks/>
              <a:stCxn id="22" idx="0"/>
            </p:cNvCxnSpPr>
            <p:nvPr/>
          </p:nvCxnSpPr>
          <p:spPr>
            <a:xfrm flipV="1">
              <a:off x="6844550" y="4222376"/>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正方形/長方形 23">
              <a:extLst>
                <a:ext uri="{FF2B5EF4-FFF2-40B4-BE49-F238E27FC236}">
                  <a16:creationId xmlns:a16="http://schemas.microsoft.com/office/drawing/2014/main" id="{FEE6E11F-BB09-DD4C-A7B8-4FE6A25B7011}"/>
                </a:ext>
              </a:extLst>
            </p:cNvPr>
            <p:cNvSpPr/>
            <p:nvPr/>
          </p:nvSpPr>
          <p:spPr>
            <a:xfrm>
              <a:off x="7900704" y="4598895"/>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5" name="直線矢印コネクタ 24">
              <a:extLst>
                <a:ext uri="{FF2B5EF4-FFF2-40B4-BE49-F238E27FC236}">
                  <a16:creationId xmlns:a16="http://schemas.microsoft.com/office/drawing/2014/main" id="{4380FDF6-C4A6-089A-3E7A-189E3F03125C}"/>
                </a:ext>
              </a:extLst>
            </p:cNvPr>
            <p:cNvCxnSpPr>
              <a:cxnSpLocks/>
              <a:stCxn id="24" idx="0"/>
            </p:cNvCxnSpPr>
            <p:nvPr/>
          </p:nvCxnSpPr>
          <p:spPr>
            <a:xfrm flipV="1">
              <a:off x="8718173" y="4222376"/>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線矢印コネクタ 25">
              <a:extLst>
                <a:ext uri="{FF2B5EF4-FFF2-40B4-BE49-F238E27FC236}">
                  <a16:creationId xmlns:a16="http://schemas.microsoft.com/office/drawing/2014/main" id="{85289751-5F6A-5DF5-4E2C-8451113935D2}"/>
                </a:ext>
              </a:extLst>
            </p:cNvPr>
            <p:cNvCxnSpPr>
              <a:cxnSpLocks/>
            </p:cNvCxnSpPr>
            <p:nvPr/>
          </p:nvCxnSpPr>
          <p:spPr>
            <a:xfrm flipV="1">
              <a:off x="3092818" y="1828798"/>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線矢印コネクタ 26">
              <a:extLst>
                <a:ext uri="{FF2B5EF4-FFF2-40B4-BE49-F238E27FC236}">
                  <a16:creationId xmlns:a16="http://schemas.microsoft.com/office/drawing/2014/main" id="{D1736F6E-8598-3F12-E295-4464E650B0AD}"/>
                </a:ext>
              </a:extLst>
            </p:cNvPr>
            <p:cNvCxnSpPr>
              <a:cxnSpLocks/>
            </p:cNvCxnSpPr>
            <p:nvPr/>
          </p:nvCxnSpPr>
          <p:spPr>
            <a:xfrm flipV="1">
              <a:off x="4966442" y="1828798"/>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線矢印コネクタ 27">
              <a:extLst>
                <a:ext uri="{FF2B5EF4-FFF2-40B4-BE49-F238E27FC236}">
                  <a16:creationId xmlns:a16="http://schemas.microsoft.com/office/drawing/2014/main" id="{A52BA9D0-298C-498E-F05E-FE14BED41635}"/>
                </a:ext>
              </a:extLst>
            </p:cNvPr>
            <p:cNvCxnSpPr>
              <a:cxnSpLocks/>
            </p:cNvCxnSpPr>
            <p:nvPr/>
          </p:nvCxnSpPr>
          <p:spPr>
            <a:xfrm flipV="1">
              <a:off x="6840065" y="1828798"/>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線矢印コネクタ 28">
              <a:extLst>
                <a:ext uri="{FF2B5EF4-FFF2-40B4-BE49-F238E27FC236}">
                  <a16:creationId xmlns:a16="http://schemas.microsoft.com/office/drawing/2014/main" id="{1B6263B1-F7C3-2457-3C30-500E0996FC23}"/>
                </a:ext>
              </a:extLst>
            </p:cNvPr>
            <p:cNvCxnSpPr>
              <a:cxnSpLocks/>
            </p:cNvCxnSpPr>
            <p:nvPr/>
          </p:nvCxnSpPr>
          <p:spPr>
            <a:xfrm flipV="1">
              <a:off x="8713688" y="1828798"/>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31" name="テキスト ボックス 30">
            <a:extLst>
              <a:ext uri="{FF2B5EF4-FFF2-40B4-BE49-F238E27FC236}">
                <a16:creationId xmlns:a16="http://schemas.microsoft.com/office/drawing/2014/main" id="{F620E293-9E2F-EA58-8216-D0E300699636}"/>
              </a:ext>
            </a:extLst>
          </p:cNvPr>
          <p:cNvSpPr txBox="1"/>
          <p:nvPr/>
        </p:nvSpPr>
        <p:spPr>
          <a:xfrm>
            <a:off x="2468096" y="5641649"/>
            <a:ext cx="1634938" cy="523220"/>
          </a:xfrm>
          <a:prstGeom prst="rect">
            <a:avLst/>
          </a:prstGeom>
          <a:noFill/>
        </p:spPr>
        <p:txBody>
          <a:bodyPr wrap="square" rtlCol="0">
            <a:spAutoFit/>
          </a:bodyPr>
          <a:lstStyle/>
          <a:p>
            <a:pPr algn="ctr"/>
            <a:r>
              <a:rPr kumimoji="1" lang="en-US" altLang="ja-JP" sz="2800" dirty="0"/>
              <a:t>[CLS]</a:t>
            </a:r>
            <a:endParaRPr kumimoji="1" lang="ja-JP" altLang="en-US" sz="2800" dirty="0"/>
          </a:p>
        </p:txBody>
      </p:sp>
      <p:sp>
        <p:nvSpPr>
          <p:cNvPr id="32" name="テキスト ボックス 31">
            <a:extLst>
              <a:ext uri="{FF2B5EF4-FFF2-40B4-BE49-F238E27FC236}">
                <a16:creationId xmlns:a16="http://schemas.microsoft.com/office/drawing/2014/main" id="{93F311DF-CD8C-AEFF-535D-6B511FF75CB7}"/>
              </a:ext>
            </a:extLst>
          </p:cNvPr>
          <p:cNvSpPr txBox="1"/>
          <p:nvPr/>
        </p:nvSpPr>
        <p:spPr>
          <a:xfrm>
            <a:off x="4337235" y="5641649"/>
            <a:ext cx="1634938" cy="523220"/>
          </a:xfrm>
          <a:prstGeom prst="rect">
            <a:avLst/>
          </a:prstGeom>
          <a:noFill/>
        </p:spPr>
        <p:txBody>
          <a:bodyPr wrap="square" rtlCol="0">
            <a:spAutoFit/>
          </a:bodyPr>
          <a:lstStyle/>
          <a:p>
            <a:pPr algn="ctr"/>
            <a:r>
              <a:rPr kumimoji="1" lang="en-US" altLang="ja-JP" sz="2800" dirty="0"/>
              <a:t>I</a:t>
            </a:r>
            <a:endParaRPr kumimoji="1" lang="ja-JP" altLang="en-US" sz="2800" dirty="0"/>
          </a:p>
        </p:txBody>
      </p:sp>
      <p:sp>
        <p:nvSpPr>
          <p:cNvPr id="33" name="テキスト ボックス 32">
            <a:extLst>
              <a:ext uri="{FF2B5EF4-FFF2-40B4-BE49-F238E27FC236}">
                <a16:creationId xmlns:a16="http://schemas.microsoft.com/office/drawing/2014/main" id="{3B481E00-B963-6BC0-FF94-37CF42BD6DDF}"/>
              </a:ext>
            </a:extLst>
          </p:cNvPr>
          <p:cNvSpPr txBox="1"/>
          <p:nvPr/>
        </p:nvSpPr>
        <p:spPr>
          <a:xfrm>
            <a:off x="6206374" y="5641649"/>
            <a:ext cx="1634938" cy="523220"/>
          </a:xfrm>
          <a:prstGeom prst="rect">
            <a:avLst/>
          </a:prstGeom>
          <a:noFill/>
        </p:spPr>
        <p:txBody>
          <a:bodyPr wrap="square" rtlCol="0">
            <a:spAutoFit/>
          </a:bodyPr>
          <a:lstStyle/>
          <a:p>
            <a:pPr algn="ctr"/>
            <a:r>
              <a:rPr kumimoji="1" lang="en-US" altLang="ja-JP" sz="2800" dirty="0"/>
              <a:t>am</a:t>
            </a:r>
            <a:endParaRPr kumimoji="1" lang="ja-JP" altLang="en-US" sz="2800" dirty="0"/>
          </a:p>
        </p:txBody>
      </p:sp>
      <p:sp>
        <p:nvSpPr>
          <p:cNvPr id="34" name="テキスト ボックス 33">
            <a:extLst>
              <a:ext uri="{FF2B5EF4-FFF2-40B4-BE49-F238E27FC236}">
                <a16:creationId xmlns:a16="http://schemas.microsoft.com/office/drawing/2014/main" id="{42FB757D-8C7E-1225-1372-6D4C4A0F68AF}"/>
              </a:ext>
            </a:extLst>
          </p:cNvPr>
          <p:cNvSpPr txBox="1"/>
          <p:nvPr/>
        </p:nvSpPr>
        <p:spPr>
          <a:xfrm>
            <a:off x="8075513" y="5641649"/>
            <a:ext cx="1634938" cy="523220"/>
          </a:xfrm>
          <a:prstGeom prst="rect">
            <a:avLst/>
          </a:prstGeom>
          <a:noFill/>
        </p:spPr>
        <p:txBody>
          <a:bodyPr wrap="square" rtlCol="0">
            <a:spAutoFit/>
          </a:bodyPr>
          <a:lstStyle/>
          <a:p>
            <a:pPr algn="ctr"/>
            <a:r>
              <a:rPr kumimoji="1" lang="en-US" altLang="ja-JP" sz="2800" dirty="0"/>
              <a:t>human</a:t>
            </a:r>
            <a:endParaRPr kumimoji="1" lang="ja-JP" altLang="en-US" sz="2800" dirty="0"/>
          </a:p>
        </p:txBody>
      </p:sp>
      <p:sp>
        <p:nvSpPr>
          <p:cNvPr id="35" name="テキスト ボックス 34">
            <a:extLst>
              <a:ext uri="{FF2B5EF4-FFF2-40B4-BE49-F238E27FC236}">
                <a16:creationId xmlns:a16="http://schemas.microsoft.com/office/drawing/2014/main" id="{FEF54C07-98B1-B98C-B709-E9C411C2A24A}"/>
              </a:ext>
            </a:extLst>
          </p:cNvPr>
          <p:cNvSpPr txBox="1"/>
          <p:nvPr/>
        </p:nvSpPr>
        <p:spPr>
          <a:xfrm>
            <a:off x="2463611" y="1473056"/>
            <a:ext cx="1634938" cy="523220"/>
          </a:xfrm>
          <a:prstGeom prst="rect">
            <a:avLst/>
          </a:prstGeom>
          <a:noFill/>
        </p:spPr>
        <p:txBody>
          <a:bodyPr wrap="square" rtlCol="0">
            <a:spAutoFit/>
          </a:bodyPr>
          <a:lstStyle/>
          <a:p>
            <a:pPr algn="ctr"/>
            <a:r>
              <a:rPr kumimoji="1" lang="en-US" altLang="ja-JP" sz="2800" dirty="0"/>
              <a:t>[CLS]</a:t>
            </a:r>
            <a:endParaRPr kumimoji="1" lang="ja-JP" altLang="en-US" sz="2800" dirty="0"/>
          </a:p>
        </p:txBody>
      </p:sp>
      <p:sp>
        <p:nvSpPr>
          <p:cNvPr id="36" name="テキスト ボックス 35">
            <a:extLst>
              <a:ext uri="{FF2B5EF4-FFF2-40B4-BE49-F238E27FC236}">
                <a16:creationId xmlns:a16="http://schemas.microsoft.com/office/drawing/2014/main" id="{C2103F94-A214-BD35-679F-3C370FF7F9C2}"/>
              </a:ext>
            </a:extLst>
          </p:cNvPr>
          <p:cNvSpPr txBox="1"/>
          <p:nvPr/>
        </p:nvSpPr>
        <p:spPr>
          <a:xfrm>
            <a:off x="4332750" y="1473056"/>
            <a:ext cx="1634938" cy="523220"/>
          </a:xfrm>
          <a:prstGeom prst="rect">
            <a:avLst/>
          </a:prstGeom>
          <a:noFill/>
        </p:spPr>
        <p:txBody>
          <a:bodyPr wrap="square" rtlCol="0">
            <a:spAutoFit/>
          </a:bodyPr>
          <a:lstStyle/>
          <a:p>
            <a:pPr algn="ctr"/>
            <a:r>
              <a:rPr kumimoji="1" lang="en-US" altLang="ja-JP" sz="2800" dirty="0"/>
              <a:t>I</a:t>
            </a:r>
            <a:endParaRPr kumimoji="1" lang="ja-JP" altLang="en-US" sz="2800" dirty="0"/>
          </a:p>
        </p:txBody>
      </p:sp>
      <p:sp>
        <p:nvSpPr>
          <p:cNvPr id="37" name="テキスト ボックス 36">
            <a:extLst>
              <a:ext uri="{FF2B5EF4-FFF2-40B4-BE49-F238E27FC236}">
                <a16:creationId xmlns:a16="http://schemas.microsoft.com/office/drawing/2014/main" id="{54ADF08C-78BC-C474-7C9F-C865C71B5446}"/>
              </a:ext>
            </a:extLst>
          </p:cNvPr>
          <p:cNvSpPr txBox="1"/>
          <p:nvPr/>
        </p:nvSpPr>
        <p:spPr>
          <a:xfrm>
            <a:off x="6201889" y="1473056"/>
            <a:ext cx="1634938" cy="523220"/>
          </a:xfrm>
          <a:prstGeom prst="rect">
            <a:avLst/>
          </a:prstGeom>
          <a:noFill/>
        </p:spPr>
        <p:txBody>
          <a:bodyPr wrap="square" rtlCol="0">
            <a:spAutoFit/>
          </a:bodyPr>
          <a:lstStyle/>
          <a:p>
            <a:pPr algn="ctr"/>
            <a:r>
              <a:rPr kumimoji="1" lang="en-US" altLang="ja-JP" sz="2800" dirty="0"/>
              <a:t>am</a:t>
            </a:r>
            <a:endParaRPr kumimoji="1" lang="ja-JP" altLang="en-US" sz="2800" dirty="0"/>
          </a:p>
        </p:txBody>
      </p:sp>
      <p:sp>
        <p:nvSpPr>
          <p:cNvPr id="38" name="テキスト ボックス 37">
            <a:extLst>
              <a:ext uri="{FF2B5EF4-FFF2-40B4-BE49-F238E27FC236}">
                <a16:creationId xmlns:a16="http://schemas.microsoft.com/office/drawing/2014/main" id="{7B1C3751-9FB3-87C2-78CD-0C8B0661F315}"/>
              </a:ext>
            </a:extLst>
          </p:cNvPr>
          <p:cNvSpPr txBox="1"/>
          <p:nvPr/>
        </p:nvSpPr>
        <p:spPr>
          <a:xfrm>
            <a:off x="8071028" y="1473056"/>
            <a:ext cx="1634938" cy="523220"/>
          </a:xfrm>
          <a:prstGeom prst="rect">
            <a:avLst/>
          </a:prstGeom>
          <a:noFill/>
        </p:spPr>
        <p:txBody>
          <a:bodyPr wrap="square" rtlCol="0">
            <a:spAutoFit/>
          </a:bodyPr>
          <a:lstStyle/>
          <a:p>
            <a:pPr algn="ctr"/>
            <a:r>
              <a:rPr kumimoji="1" lang="en-US" altLang="ja-JP" sz="2800" dirty="0"/>
              <a:t>human</a:t>
            </a:r>
            <a:endParaRPr kumimoji="1" lang="ja-JP" altLang="en-US" sz="2800" dirty="0"/>
          </a:p>
        </p:txBody>
      </p:sp>
      <p:cxnSp>
        <p:nvCxnSpPr>
          <p:cNvPr id="40" name="コネクタ: 曲線 39">
            <a:extLst>
              <a:ext uri="{FF2B5EF4-FFF2-40B4-BE49-F238E27FC236}">
                <a16:creationId xmlns:a16="http://schemas.microsoft.com/office/drawing/2014/main" id="{2A871BB9-5BE2-29CA-4867-836FF0F7CA82}"/>
              </a:ext>
            </a:extLst>
          </p:cNvPr>
          <p:cNvCxnSpPr>
            <a:stCxn id="6" idx="0"/>
            <a:endCxn id="12" idx="2"/>
          </p:cNvCxnSpPr>
          <p:nvPr/>
        </p:nvCxnSpPr>
        <p:spPr>
          <a:xfrm rot="5400000" flipH="1" flipV="1">
            <a:off x="3774142" y="1945338"/>
            <a:ext cx="2770097" cy="3747250"/>
          </a:xfrm>
          <a:prstGeom prst="curvedConnector3">
            <a:avLst>
              <a:gd name="adj1" fmla="val 46116"/>
            </a:avLst>
          </a:prstGeom>
          <a:ln w="127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3" name="コネクタ: 曲線 42">
            <a:extLst>
              <a:ext uri="{FF2B5EF4-FFF2-40B4-BE49-F238E27FC236}">
                <a16:creationId xmlns:a16="http://schemas.microsoft.com/office/drawing/2014/main" id="{21D33B56-42F9-9C06-D1E4-5D6F85B8034A}"/>
              </a:ext>
            </a:extLst>
          </p:cNvPr>
          <p:cNvCxnSpPr>
            <a:stCxn id="20" idx="0"/>
            <a:endCxn id="12" idx="2"/>
          </p:cNvCxnSpPr>
          <p:nvPr/>
        </p:nvCxnSpPr>
        <p:spPr>
          <a:xfrm rot="5400000" flipH="1" flipV="1">
            <a:off x="4710954" y="2882150"/>
            <a:ext cx="2770097" cy="1873626"/>
          </a:xfrm>
          <a:prstGeom prst="curvedConnector3">
            <a:avLst/>
          </a:prstGeom>
          <a:ln w="127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5" name="直線矢印コネクタ 44">
            <a:extLst>
              <a:ext uri="{FF2B5EF4-FFF2-40B4-BE49-F238E27FC236}">
                <a16:creationId xmlns:a16="http://schemas.microsoft.com/office/drawing/2014/main" id="{7CC8931D-AF4B-1C20-7858-0DE931F7936C}"/>
              </a:ext>
            </a:extLst>
          </p:cNvPr>
          <p:cNvCxnSpPr>
            <a:stCxn id="22" idx="0"/>
            <a:endCxn id="12" idx="2"/>
          </p:cNvCxnSpPr>
          <p:nvPr/>
        </p:nvCxnSpPr>
        <p:spPr>
          <a:xfrm flipV="1">
            <a:off x="7032812" y="2433914"/>
            <a:ext cx="3" cy="2770097"/>
          </a:xfrm>
          <a:prstGeom prst="straightConnector1">
            <a:avLst/>
          </a:prstGeom>
          <a:ln w="127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7" name="コネクタ: 曲線 46">
            <a:extLst>
              <a:ext uri="{FF2B5EF4-FFF2-40B4-BE49-F238E27FC236}">
                <a16:creationId xmlns:a16="http://schemas.microsoft.com/office/drawing/2014/main" id="{623993DE-5384-3B13-D644-AE85A5396EA5}"/>
              </a:ext>
            </a:extLst>
          </p:cNvPr>
          <p:cNvCxnSpPr>
            <a:stCxn id="24" idx="0"/>
            <a:endCxn id="12" idx="2"/>
          </p:cNvCxnSpPr>
          <p:nvPr/>
        </p:nvCxnSpPr>
        <p:spPr>
          <a:xfrm rot="16200000" flipV="1">
            <a:off x="6584577" y="2882153"/>
            <a:ext cx="2770097" cy="1873620"/>
          </a:xfrm>
          <a:prstGeom prst="curvedConnector3">
            <a:avLst/>
          </a:prstGeom>
          <a:ln w="127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8" name="タイトル 4">
            <a:extLst>
              <a:ext uri="{FF2B5EF4-FFF2-40B4-BE49-F238E27FC236}">
                <a16:creationId xmlns:a16="http://schemas.microsoft.com/office/drawing/2014/main" id="{B636FE7B-9DA1-9B21-27D8-7B02D59339D8}"/>
              </a:ext>
            </a:extLst>
          </p:cNvPr>
          <p:cNvSpPr txBox="1">
            <a:spLocks/>
          </p:cNvSpPr>
          <p:nvPr/>
        </p:nvSpPr>
        <p:spPr>
          <a:xfrm>
            <a:off x="588864" y="261268"/>
            <a:ext cx="10757647" cy="863725"/>
          </a:xfrm>
          <a:prstGeom prst="rect">
            <a:avLst/>
          </a:prstGeom>
        </p:spPr>
        <p:txBody>
          <a:bodyPr/>
          <a:lstStyle>
            <a:lvl1pPr algn="l" defTabSz="914400" rtl="0" eaLnBrk="1" latinLnBrk="0" hangingPunct="1">
              <a:lnSpc>
                <a:spcPct val="90000"/>
              </a:lnSpc>
              <a:spcBef>
                <a:spcPct val="0"/>
              </a:spcBef>
              <a:buNone/>
              <a:defRPr kumimoji="1" sz="4700" i="0" kern="1200" spc="-50" baseline="0">
                <a:solidFill>
                  <a:schemeClr val="tx1">
                    <a:lumMod val="75000"/>
                    <a:lumOff val="25000"/>
                  </a:schemeClr>
                </a:solidFill>
                <a:latin typeface="Meiryo UI" panose="020B0604030504040204" pitchFamily="50" charset="-128"/>
                <a:ea typeface="Meiryo UI" panose="020B0604030504040204" pitchFamily="50" charset="-128"/>
                <a:cs typeface="+mj-cs"/>
              </a:defRPr>
            </a:lvl1pPr>
          </a:lstStyle>
          <a:p>
            <a:pPr algn="ctr"/>
            <a:r>
              <a:rPr lang="en-US" altLang="ja-JP" dirty="0"/>
              <a:t>Context Embedding</a:t>
            </a:r>
            <a:endParaRPr lang="ja-JP" altLang="en-US" dirty="0"/>
          </a:p>
        </p:txBody>
      </p:sp>
    </p:spTree>
    <p:extLst>
      <p:ext uri="{BB962C8B-B14F-4D97-AF65-F5344CB8AC3E}">
        <p14:creationId xmlns:p14="http://schemas.microsoft.com/office/powerpoint/2010/main" val="2959614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EF88FB7-37FB-44E5-E442-C675650ECFAC}"/>
              </a:ext>
            </a:extLst>
          </p:cNvPr>
          <p:cNvSpPr>
            <a:spLocks noGrp="1"/>
          </p:cNvSpPr>
          <p:nvPr>
            <p:ph type="title"/>
          </p:nvPr>
        </p:nvSpPr>
        <p:spPr/>
        <p:txBody>
          <a:bodyPr/>
          <a:lstStyle/>
          <a:p>
            <a:r>
              <a:rPr lang="en-US" altLang="ko-KR" dirty="0"/>
              <a:t>Position Embedding</a:t>
            </a:r>
            <a:endParaRPr lang="ko-KR" altLang="en-US" dirty="0"/>
          </a:p>
        </p:txBody>
      </p:sp>
      <p:sp>
        <p:nvSpPr>
          <p:cNvPr id="5" name="四角形: 角を丸くする 4">
            <a:extLst>
              <a:ext uri="{FF2B5EF4-FFF2-40B4-BE49-F238E27FC236}">
                <a16:creationId xmlns:a16="http://schemas.microsoft.com/office/drawing/2014/main" id="{3A52D171-145B-436C-3EC5-C03501BE0839}"/>
              </a:ext>
            </a:extLst>
          </p:cNvPr>
          <p:cNvSpPr/>
          <p:nvPr/>
        </p:nvSpPr>
        <p:spPr>
          <a:xfrm>
            <a:off x="2468096" y="2474258"/>
            <a:ext cx="7255806" cy="2017059"/>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7200" dirty="0"/>
              <a:t>BERT</a:t>
            </a:r>
            <a:endParaRPr kumimoji="1" lang="ja-JP" altLang="en-US" sz="7200" dirty="0"/>
          </a:p>
        </p:txBody>
      </p:sp>
      <p:sp>
        <p:nvSpPr>
          <p:cNvPr id="6" name="正方形/長方形 5">
            <a:extLst>
              <a:ext uri="{FF2B5EF4-FFF2-40B4-BE49-F238E27FC236}">
                <a16:creationId xmlns:a16="http://schemas.microsoft.com/office/drawing/2014/main" id="{48D86A94-5B9D-80DD-ACF9-39F972E2D83B}"/>
              </a:ext>
            </a:extLst>
          </p:cNvPr>
          <p:cNvSpPr/>
          <p:nvPr/>
        </p:nvSpPr>
        <p:spPr>
          <a:xfrm>
            <a:off x="2468096" y="5634315"/>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EF4DA303-A57C-D8B3-5D7D-6803380847ED}"/>
              </a:ext>
            </a:extLst>
          </p:cNvPr>
          <p:cNvSpPr/>
          <p:nvPr/>
        </p:nvSpPr>
        <p:spPr>
          <a:xfrm>
            <a:off x="2463611" y="4881278"/>
            <a:ext cx="1634938" cy="32272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0</a:t>
            </a:r>
            <a:endParaRPr kumimoji="1" lang="ja-JP" altLang="en-US" dirty="0"/>
          </a:p>
        </p:txBody>
      </p:sp>
      <p:sp>
        <p:nvSpPr>
          <p:cNvPr id="8" name="正方形/長方形 7">
            <a:extLst>
              <a:ext uri="{FF2B5EF4-FFF2-40B4-BE49-F238E27FC236}">
                <a16:creationId xmlns:a16="http://schemas.microsoft.com/office/drawing/2014/main" id="{FBCA2180-17D0-2379-C55F-932790DE61D2}"/>
              </a:ext>
            </a:extLst>
          </p:cNvPr>
          <p:cNvSpPr/>
          <p:nvPr/>
        </p:nvSpPr>
        <p:spPr>
          <a:xfrm>
            <a:off x="4337235" y="4881278"/>
            <a:ext cx="1634938" cy="32272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1</a:t>
            </a:r>
            <a:endParaRPr kumimoji="1" lang="ja-JP" altLang="en-US" dirty="0"/>
          </a:p>
        </p:txBody>
      </p:sp>
      <p:sp>
        <p:nvSpPr>
          <p:cNvPr id="9" name="正方形/長方形 8">
            <a:extLst>
              <a:ext uri="{FF2B5EF4-FFF2-40B4-BE49-F238E27FC236}">
                <a16:creationId xmlns:a16="http://schemas.microsoft.com/office/drawing/2014/main" id="{3D2EB335-8F9D-2885-C8C4-51DD0FF91974}"/>
              </a:ext>
            </a:extLst>
          </p:cNvPr>
          <p:cNvSpPr/>
          <p:nvPr/>
        </p:nvSpPr>
        <p:spPr>
          <a:xfrm>
            <a:off x="6210861" y="4881278"/>
            <a:ext cx="1634938" cy="322729"/>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2</a:t>
            </a:r>
            <a:endParaRPr kumimoji="1" lang="ja-JP" altLang="en-US" dirty="0"/>
          </a:p>
        </p:txBody>
      </p:sp>
      <p:sp>
        <p:nvSpPr>
          <p:cNvPr id="10" name="正方形/長方形 9">
            <a:extLst>
              <a:ext uri="{FF2B5EF4-FFF2-40B4-BE49-F238E27FC236}">
                <a16:creationId xmlns:a16="http://schemas.microsoft.com/office/drawing/2014/main" id="{EA18EDFC-DD73-5681-859F-A2CF1198A020}"/>
              </a:ext>
            </a:extLst>
          </p:cNvPr>
          <p:cNvSpPr/>
          <p:nvPr/>
        </p:nvSpPr>
        <p:spPr>
          <a:xfrm>
            <a:off x="8084481" y="4881278"/>
            <a:ext cx="1634938" cy="32272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3</a:t>
            </a:r>
            <a:endParaRPr kumimoji="1" lang="ja-JP" altLang="en-US" dirty="0"/>
          </a:p>
        </p:txBody>
      </p:sp>
      <p:cxnSp>
        <p:nvCxnSpPr>
          <p:cNvPr id="11" name="直線矢印コネクタ 10">
            <a:extLst>
              <a:ext uri="{FF2B5EF4-FFF2-40B4-BE49-F238E27FC236}">
                <a16:creationId xmlns:a16="http://schemas.microsoft.com/office/drawing/2014/main" id="{9FB76893-F8A9-5249-C842-8C8B6B840151}"/>
              </a:ext>
            </a:extLst>
          </p:cNvPr>
          <p:cNvCxnSpPr>
            <a:cxnSpLocks/>
          </p:cNvCxnSpPr>
          <p:nvPr/>
        </p:nvCxnSpPr>
        <p:spPr>
          <a:xfrm flipV="1">
            <a:off x="3285565" y="4504764"/>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正方形/長方形 11">
            <a:extLst>
              <a:ext uri="{FF2B5EF4-FFF2-40B4-BE49-F238E27FC236}">
                <a16:creationId xmlns:a16="http://schemas.microsoft.com/office/drawing/2014/main" id="{FF308431-40F9-A6A9-4548-3E5711A23A2C}"/>
              </a:ext>
            </a:extLst>
          </p:cNvPr>
          <p:cNvSpPr/>
          <p:nvPr/>
        </p:nvSpPr>
        <p:spPr>
          <a:xfrm>
            <a:off x="4341720" y="5634315"/>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3" name="直線矢印コネクタ 12">
            <a:extLst>
              <a:ext uri="{FF2B5EF4-FFF2-40B4-BE49-F238E27FC236}">
                <a16:creationId xmlns:a16="http://schemas.microsoft.com/office/drawing/2014/main" id="{BED8AB47-6A2C-15E0-1219-E2338E671A83}"/>
              </a:ext>
            </a:extLst>
          </p:cNvPr>
          <p:cNvCxnSpPr>
            <a:cxnSpLocks/>
          </p:cNvCxnSpPr>
          <p:nvPr/>
        </p:nvCxnSpPr>
        <p:spPr>
          <a:xfrm flipV="1">
            <a:off x="5159189" y="4504764"/>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正方形/長方形 13">
            <a:extLst>
              <a:ext uri="{FF2B5EF4-FFF2-40B4-BE49-F238E27FC236}">
                <a16:creationId xmlns:a16="http://schemas.microsoft.com/office/drawing/2014/main" id="{1FEC21A7-011F-5A1D-2A07-4FC30E3F338E}"/>
              </a:ext>
            </a:extLst>
          </p:cNvPr>
          <p:cNvSpPr/>
          <p:nvPr/>
        </p:nvSpPr>
        <p:spPr>
          <a:xfrm>
            <a:off x="6215343" y="5634315"/>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5" name="直線矢印コネクタ 14">
            <a:extLst>
              <a:ext uri="{FF2B5EF4-FFF2-40B4-BE49-F238E27FC236}">
                <a16:creationId xmlns:a16="http://schemas.microsoft.com/office/drawing/2014/main" id="{2AC4D18E-0CF3-6DC1-E692-24292E39C938}"/>
              </a:ext>
            </a:extLst>
          </p:cNvPr>
          <p:cNvCxnSpPr>
            <a:cxnSpLocks/>
          </p:cNvCxnSpPr>
          <p:nvPr/>
        </p:nvCxnSpPr>
        <p:spPr>
          <a:xfrm flipV="1">
            <a:off x="7032812" y="4504764"/>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正方形/長方形 15">
            <a:extLst>
              <a:ext uri="{FF2B5EF4-FFF2-40B4-BE49-F238E27FC236}">
                <a16:creationId xmlns:a16="http://schemas.microsoft.com/office/drawing/2014/main" id="{77AA7B01-671A-60AC-6CA6-6D88181223EE}"/>
              </a:ext>
            </a:extLst>
          </p:cNvPr>
          <p:cNvSpPr/>
          <p:nvPr/>
        </p:nvSpPr>
        <p:spPr>
          <a:xfrm>
            <a:off x="8088966" y="5634315"/>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7" name="直線矢印コネクタ 16">
            <a:extLst>
              <a:ext uri="{FF2B5EF4-FFF2-40B4-BE49-F238E27FC236}">
                <a16:creationId xmlns:a16="http://schemas.microsoft.com/office/drawing/2014/main" id="{98DDF160-37E5-2AE2-31BB-BD9907F455DD}"/>
              </a:ext>
            </a:extLst>
          </p:cNvPr>
          <p:cNvCxnSpPr>
            <a:cxnSpLocks/>
          </p:cNvCxnSpPr>
          <p:nvPr/>
        </p:nvCxnSpPr>
        <p:spPr>
          <a:xfrm flipV="1">
            <a:off x="8906435" y="4504764"/>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十字形 21">
            <a:extLst>
              <a:ext uri="{FF2B5EF4-FFF2-40B4-BE49-F238E27FC236}">
                <a16:creationId xmlns:a16="http://schemas.microsoft.com/office/drawing/2014/main" id="{941484CD-2337-8F19-CD06-0587723401C1}"/>
              </a:ext>
            </a:extLst>
          </p:cNvPr>
          <p:cNvSpPr/>
          <p:nvPr/>
        </p:nvSpPr>
        <p:spPr>
          <a:xfrm>
            <a:off x="3092820" y="5230903"/>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十字形 22">
            <a:extLst>
              <a:ext uri="{FF2B5EF4-FFF2-40B4-BE49-F238E27FC236}">
                <a16:creationId xmlns:a16="http://schemas.microsoft.com/office/drawing/2014/main" id="{EEC8640D-9757-6B91-C428-6B39BF34F112}"/>
              </a:ext>
            </a:extLst>
          </p:cNvPr>
          <p:cNvSpPr/>
          <p:nvPr/>
        </p:nvSpPr>
        <p:spPr>
          <a:xfrm>
            <a:off x="4966444" y="5230903"/>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十字形 23">
            <a:extLst>
              <a:ext uri="{FF2B5EF4-FFF2-40B4-BE49-F238E27FC236}">
                <a16:creationId xmlns:a16="http://schemas.microsoft.com/office/drawing/2014/main" id="{086FB1C4-BBDA-D5C6-A226-905AF667A8A9}"/>
              </a:ext>
            </a:extLst>
          </p:cNvPr>
          <p:cNvSpPr/>
          <p:nvPr/>
        </p:nvSpPr>
        <p:spPr>
          <a:xfrm>
            <a:off x="6840068" y="5230903"/>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十字形 24">
            <a:extLst>
              <a:ext uri="{FF2B5EF4-FFF2-40B4-BE49-F238E27FC236}">
                <a16:creationId xmlns:a16="http://schemas.microsoft.com/office/drawing/2014/main" id="{1DB1F6C9-F3DA-9D6D-2575-BA6A3E08A31E}"/>
              </a:ext>
            </a:extLst>
          </p:cNvPr>
          <p:cNvSpPr/>
          <p:nvPr/>
        </p:nvSpPr>
        <p:spPr>
          <a:xfrm>
            <a:off x="8713690" y="5230903"/>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18208578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1A32F6D-84AB-14EE-7118-460E7DA70881}"/>
              </a:ext>
            </a:extLst>
          </p:cNvPr>
          <p:cNvSpPr>
            <a:spLocks noGrp="1"/>
          </p:cNvSpPr>
          <p:nvPr>
            <p:ph type="title"/>
          </p:nvPr>
        </p:nvSpPr>
        <p:spPr/>
        <p:txBody>
          <a:bodyPr/>
          <a:lstStyle/>
          <a:p>
            <a:r>
              <a:rPr kumimoji="1" lang="en-US" altLang="ja-JP" dirty="0"/>
              <a:t>Masked Language Model (MLM)</a:t>
            </a:r>
            <a:endParaRPr kumimoji="1" lang="ja-JP" altLang="en-US" dirty="0"/>
          </a:p>
        </p:txBody>
      </p:sp>
      <p:sp>
        <p:nvSpPr>
          <p:cNvPr id="3" name="コンテンツ プレースホルダー 2">
            <a:extLst>
              <a:ext uri="{FF2B5EF4-FFF2-40B4-BE49-F238E27FC236}">
                <a16:creationId xmlns:a16="http://schemas.microsoft.com/office/drawing/2014/main" id="{34FCC68D-C5A6-373E-2E28-EF54F7CEB4B5}"/>
              </a:ext>
            </a:extLst>
          </p:cNvPr>
          <p:cNvSpPr>
            <a:spLocks noGrp="1"/>
          </p:cNvSpPr>
          <p:nvPr>
            <p:ph idx="1"/>
          </p:nvPr>
        </p:nvSpPr>
        <p:spPr>
          <a:xfrm>
            <a:off x="1097280" y="2000626"/>
            <a:ext cx="10058400" cy="1616634"/>
          </a:xfrm>
        </p:spPr>
        <p:txBody>
          <a:bodyPr>
            <a:normAutofit lnSpcReduction="10000"/>
          </a:bodyPr>
          <a:lstStyle/>
          <a:p>
            <a:r>
              <a:rPr kumimoji="1" lang="ja-JP" altLang="en-US" sz="3200" dirty="0"/>
              <a:t>全体の訓練データである、</a:t>
            </a:r>
            <a:r>
              <a:rPr lang="ja-JP" altLang="en-US" sz="3200" dirty="0"/>
              <a:t>入力テキストの中、</a:t>
            </a:r>
            <a:r>
              <a:rPr kumimoji="1" lang="en-US" altLang="ja-JP" sz="3200" dirty="0"/>
              <a:t>15</a:t>
            </a:r>
            <a:r>
              <a:rPr lang="ja-JP" altLang="en-US" sz="3200" dirty="0"/>
              <a:t>％単語をランダムに選び、</a:t>
            </a:r>
            <a:r>
              <a:rPr lang="en-US" altLang="ja-JP" sz="3200" dirty="0"/>
              <a:t>Masking</a:t>
            </a:r>
            <a:r>
              <a:rPr lang="ja-JP" altLang="en-US" sz="3200" dirty="0"/>
              <a:t>した後、</a:t>
            </a:r>
            <a:r>
              <a:rPr lang="en-US" altLang="ja-JP" sz="3200" dirty="0"/>
              <a:t>Masking</a:t>
            </a:r>
            <a:r>
              <a:rPr lang="ja-JP" altLang="en-US" sz="3200" dirty="0"/>
              <a:t>された単語の予測をすることで文脈を理解していく。</a:t>
            </a:r>
            <a:endParaRPr lang="en-US" altLang="ja-JP" sz="3200" dirty="0"/>
          </a:p>
          <a:p>
            <a:endParaRPr kumimoji="1" lang="ja-JP" altLang="en-US" sz="3200" dirty="0"/>
          </a:p>
        </p:txBody>
      </p:sp>
      <p:graphicFrame>
        <p:nvGraphicFramePr>
          <p:cNvPr id="9" name="グラフ 8">
            <a:extLst>
              <a:ext uri="{FF2B5EF4-FFF2-40B4-BE49-F238E27FC236}">
                <a16:creationId xmlns:a16="http://schemas.microsoft.com/office/drawing/2014/main" id="{2D7D8C3F-F6D9-123B-0742-7634ED02FA91}"/>
              </a:ext>
            </a:extLst>
          </p:cNvPr>
          <p:cNvGraphicFramePr/>
          <p:nvPr>
            <p:extLst>
              <p:ext uri="{D42A27DB-BD31-4B8C-83A1-F6EECF244321}">
                <p14:modId xmlns:p14="http://schemas.microsoft.com/office/powerpoint/2010/main" val="2451221810"/>
              </p:ext>
            </p:extLst>
          </p:nvPr>
        </p:nvGraphicFramePr>
        <p:xfrm>
          <a:off x="-1262946" y="3692015"/>
          <a:ext cx="12664440" cy="2857251"/>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4777748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0C09A6F-E0B4-A715-7D5F-50830A7AD645}"/>
              </a:ext>
            </a:extLst>
          </p:cNvPr>
          <p:cNvSpPr>
            <a:spLocks noGrp="1"/>
          </p:cNvSpPr>
          <p:nvPr>
            <p:ph type="title"/>
          </p:nvPr>
        </p:nvSpPr>
        <p:spPr/>
        <p:txBody>
          <a:bodyPr>
            <a:normAutofit/>
          </a:bodyPr>
          <a:lstStyle/>
          <a:p>
            <a:r>
              <a:rPr kumimoji="1" lang="en-US" altLang="ja-JP" dirty="0" err="1"/>
              <a:t>EmoBank</a:t>
            </a:r>
            <a:r>
              <a:rPr lang="en-US" altLang="ko-KR" dirty="0"/>
              <a:t> </a:t>
            </a:r>
            <a:r>
              <a:rPr lang="en-US" altLang="ko-KR" sz="1800" dirty="0"/>
              <a:t>(Sven </a:t>
            </a:r>
            <a:r>
              <a:rPr lang="en-US" altLang="ko-KR" sz="1800" dirty="0" err="1"/>
              <a:t>Buechel</a:t>
            </a:r>
            <a:r>
              <a:rPr lang="en-US" altLang="ko-KR" sz="1800" dirty="0"/>
              <a:t> et al.)</a:t>
            </a:r>
            <a:endParaRPr kumimoji="1" lang="ja-JP" altLang="en-US" sz="1800" dirty="0"/>
          </a:p>
        </p:txBody>
      </p:sp>
      <p:pic>
        <p:nvPicPr>
          <p:cNvPr id="1026" name="Picture 2" descr="VAD(Valence-Arousal-Dominance) 모델은 ...">
            <a:extLst>
              <a:ext uri="{FF2B5EF4-FFF2-40B4-BE49-F238E27FC236}">
                <a16:creationId xmlns:a16="http://schemas.microsoft.com/office/drawing/2014/main" id="{0A99690C-D806-D14B-82F5-86629AF392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48071" y="2359486"/>
            <a:ext cx="4543929" cy="3148676"/>
          </a:xfrm>
          <a:prstGeom prst="rect">
            <a:avLst/>
          </a:prstGeom>
          <a:noFill/>
          <a:extLst>
            <a:ext uri="{909E8E84-426E-40DD-AFC4-6F175D3DCCD1}">
              <a14:hiddenFill xmlns:a14="http://schemas.microsoft.com/office/drawing/2010/main">
                <a:solidFill>
                  <a:srgbClr val="FFFFFF"/>
                </a:solidFill>
              </a14:hiddenFill>
            </a:ext>
          </a:extLst>
        </p:spPr>
      </p:pic>
      <p:pic>
        <p:nvPicPr>
          <p:cNvPr id="7" name="図 6">
            <a:extLst>
              <a:ext uri="{FF2B5EF4-FFF2-40B4-BE49-F238E27FC236}">
                <a16:creationId xmlns:a16="http://schemas.microsoft.com/office/drawing/2014/main" id="{E76EC9A1-E879-B906-FAC4-78E6B0902716}"/>
              </a:ext>
            </a:extLst>
          </p:cNvPr>
          <p:cNvPicPr>
            <a:picLocks noChangeAspect="1"/>
          </p:cNvPicPr>
          <p:nvPr/>
        </p:nvPicPr>
        <p:blipFill rotWithShape="1">
          <a:blip r:embed="rId3"/>
          <a:srcRect l="9021" t="22223" r="28805" b="8888"/>
          <a:stretch/>
        </p:blipFill>
        <p:spPr>
          <a:xfrm>
            <a:off x="0" y="1906672"/>
            <a:ext cx="7944347" cy="4951328"/>
          </a:xfrm>
          <a:prstGeom prst="rect">
            <a:avLst/>
          </a:prstGeom>
        </p:spPr>
      </p:pic>
      <p:sp>
        <p:nvSpPr>
          <p:cNvPr id="3" name="テキスト ボックス 2">
            <a:extLst>
              <a:ext uri="{FF2B5EF4-FFF2-40B4-BE49-F238E27FC236}">
                <a16:creationId xmlns:a16="http://schemas.microsoft.com/office/drawing/2014/main" id="{7BD31FD4-7E32-BAD8-F770-3D7F5BAD35D3}"/>
              </a:ext>
            </a:extLst>
          </p:cNvPr>
          <p:cNvSpPr txBox="1"/>
          <p:nvPr/>
        </p:nvSpPr>
        <p:spPr>
          <a:xfrm>
            <a:off x="8022131" y="6408484"/>
            <a:ext cx="4057170" cy="461665"/>
          </a:xfrm>
          <a:prstGeom prst="rect">
            <a:avLst/>
          </a:prstGeom>
          <a:noFill/>
        </p:spPr>
        <p:txBody>
          <a:bodyPr wrap="square" rtlCol="0">
            <a:spAutoFit/>
          </a:bodyPr>
          <a:lstStyle/>
          <a:p>
            <a:r>
              <a:rPr lang="en-US" altLang="ja-JP" sz="1200" b="0" i="0" dirty="0">
                <a:solidFill>
                  <a:schemeClr val="bg1"/>
                </a:solidFill>
                <a:effectLst/>
                <a:latin typeface="-apple-system"/>
              </a:rPr>
              <a:t>Emo Bank </a:t>
            </a:r>
            <a:r>
              <a:rPr lang="en-US" altLang="ja-JP" sz="1200" b="0" i="0" u="none" strike="noStrike" dirty="0">
                <a:solidFill>
                  <a:schemeClr val="bg1"/>
                </a:solidFill>
                <a:effectLst/>
                <a:latin typeface="-apple-system"/>
                <a:hlinkClick r:id="rId4">
                  <a:extLst>
                    <a:ext uri="{A12FA001-AC4F-418D-AE19-62706E023703}">
                      <ahyp:hlinkClr xmlns:ahyp="http://schemas.microsoft.com/office/drawing/2018/hyperlinkcolor" val="tx"/>
                    </a:ext>
                  </a:extLst>
                </a:hlinkClick>
              </a:rPr>
              <a:t>An Analysis of Annotated Corpora for Emotion Classification in Text</a:t>
            </a:r>
            <a:r>
              <a:rPr lang="en-US" altLang="ja-JP" sz="1200" b="0" i="0" dirty="0">
                <a:solidFill>
                  <a:schemeClr val="bg1"/>
                </a:solidFill>
                <a:effectLst/>
                <a:latin typeface="-apple-system"/>
              </a:rPr>
              <a:t> (</a:t>
            </a:r>
            <a:r>
              <a:rPr lang="en-US" altLang="ja-JP" sz="1200" b="0" i="0" dirty="0" err="1">
                <a:solidFill>
                  <a:schemeClr val="bg1"/>
                </a:solidFill>
                <a:effectLst/>
                <a:latin typeface="-apple-system"/>
              </a:rPr>
              <a:t>Bostan</a:t>
            </a:r>
            <a:r>
              <a:rPr lang="en-US" altLang="ja-JP" sz="1200" b="0" i="0" dirty="0">
                <a:solidFill>
                  <a:schemeClr val="bg1"/>
                </a:solidFill>
                <a:effectLst/>
                <a:latin typeface="-apple-system"/>
              </a:rPr>
              <a:t> &amp; Klinger, COLING 2018)</a:t>
            </a:r>
            <a:endParaRPr kumimoji="1" lang="ja-JP" altLang="en-US" sz="1200" dirty="0">
              <a:solidFill>
                <a:schemeClr val="bg1"/>
              </a:solidFill>
            </a:endParaRPr>
          </a:p>
        </p:txBody>
      </p:sp>
    </p:spTree>
    <p:extLst>
      <p:ext uri="{BB962C8B-B14F-4D97-AF65-F5344CB8AC3E}">
        <p14:creationId xmlns:p14="http://schemas.microsoft.com/office/powerpoint/2010/main" val="393034611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58FBFED-7A83-DC48-63E8-90EBC577F50B}"/>
              </a:ext>
            </a:extLst>
          </p:cNvPr>
          <p:cNvSpPr>
            <a:spLocks noGrp="1"/>
          </p:cNvSpPr>
          <p:nvPr>
            <p:ph type="title"/>
          </p:nvPr>
        </p:nvSpPr>
        <p:spPr/>
        <p:txBody>
          <a:bodyPr/>
          <a:lstStyle/>
          <a:p>
            <a:r>
              <a:rPr kumimoji="1" lang="en-US" altLang="ja-JP" dirty="0"/>
              <a:t>Next Sentence Prediction (NSP)</a:t>
            </a:r>
            <a:endParaRPr kumimoji="1" lang="ja-JP" altLang="en-US" dirty="0"/>
          </a:p>
        </p:txBody>
      </p:sp>
      <p:sp>
        <p:nvSpPr>
          <p:cNvPr id="3" name="コンテンツ プレースホルダー 2">
            <a:extLst>
              <a:ext uri="{FF2B5EF4-FFF2-40B4-BE49-F238E27FC236}">
                <a16:creationId xmlns:a16="http://schemas.microsoft.com/office/drawing/2014/main" id="{8E312B25-52FD-F1A5-58CF-6040678A09FB}"/>
              </a:ext>
            </a:extLst>
          </p:cNvPr>
          <p:cNvSpPr>
            <a:spLocks noGrp="1"/>
          </p:cNvSpPr>
          <p:nvPr>
            <p:ph idx="1"/>
          </p:nvPr>
        </p:nvSpPr>
        <p:spPr>
          <a:xfrm>
            <a:off x="1097280" y="1973732"/>
            <a:ext cx="10058400" cy="1589739"/>
          </a:xfrm>
        </p:spPr>
        <p:txBody>
          <a:bodyPr>
            <a:normAutofit lnSpcReduction="10000"/>
          </a:bodyPr>
          <a:lstStyle/>
          <a:p>
            <a:r>
              <a:rPr lang="ja-JP" altLang="en-US" sz="3200" dirty="0">
                <a:solidFill>
                  <a:srgbClr val="0070C0"/>
                </a:solidFill>
              </a:rPr>
              <a:t>繋がる二つの</a:t>
            </a:r>
            <a:r>
              <a:rPr lang="en-US" altLang="ja-JP" sz="3200" dirty="0">
                <a:solidFill>
                  <a:srgbClr val="0070C0"/>
                </a:solidFill>
              </a:rPr>
              <a:t>”</a:t>
            </a:r>
            <a:r>
              <a:rPr lang="ja-JP" altLang="en-US" sz="3200" dirty="0">
                <a:solidFill>
                  <a:srgbClr val="0070C0"/>
                </a:solidFill>
              </a:rPr>
              <a:t>文章</a:t>
            </a:r>
            <a:r>
              <a:rPr lang="en-US" altLang="ja-JP" sz="3200" dirty="0">
                <a:solidFill>
                  <a:srgbClr val="0070C0"/>
                </a:solidFill>
              </a:rPr>
              <a:t>”</a:t>
            </a:r>
            <a:r>
              <a:rPr lang="ja-JP" altLang="en-US" sz="3200" dirty="0"/>
              <a:t>と</a:t>
            </a:r>
            <a:r>
              <a:rPr lang="ja-JP" altLang="en-US" sz="3200" dirty="0">
                <a:solidFill>
                  <a:schemeClr val="accent1"/>
                </a:solidFill>
              </a:rPr>
              <a:t>繋がらない二つの</a:t>
            </a:r>
            <a:r>
              <a:rPr lang="en-US" altLang="ja-JP" sz="3200" dirty="0">
                <a:solidFill>
                  <a:schemeClr val="accent1"/>
                </a:solidFill>
              </a:rPr>
              <a:t>”</a:t>
            </a:r>
            <a:r>
              <a:rPr lang="ja-JP" altLang="en-US" sz="3200" dirty="0">
                <a:solidFill>
                  <a:schemeClr val="accent1"/>
                </a:solidFill>
              </a:rPr>
              <a:t>文章</a:t>
            </a:r>
            <a:r>
              <a:rPr lang="en-US" altLang="ja-JP" sz="3200" dirty="0">
                <a:solidFill>
                  <a:schemeClr val="accent1"/>
                </a:solidFill>
              </a:rPr>
              <a:t>”</a:t>
            </a:r>
            <a:r>
              <a:rPr lang="ja-JP" altLang="en-US" sz="3200" dirty="0"/>
              <a:t>を</a:t>
            </a:r>
            <a:r>
              <a:rPr lang="en-US" altLang="ja-JP" sz="3200" dirty="0">
                <a:solidFill>
                  <a:srgbClr val="0070C0"/>
                </a:solidFill>
              </a:rPr>
              <a:t>50</a:t>
            </a:r>
            <a:r>
              <a:rPr lang="en-US" altLang="ja-JP" sz="3200" dirty="0"/>
              <a:t>:</a:t>
            </a:r>
            <a:r>
              <a:rPr lang="en-US" altLang="ja-JP" sz="3200" dirty="0">
                <a:solidFill>
                  <a:schemeClr val="accent1"/>
                </a:solidFill>
              </a:rPr>
              <a:t>50</a:t>
            </a:r>
            <a:r>
              <a:rPr lang="ja-JP" altLang="en-US" sz="3200" dirty="0"/>
              <a:t>の比率で入力し、繋がるか否か</a:t>
            </a:r>
            <a:r>
              <a:rPr lang="en-US" altLang="ja-JP" sz="3200" dirty="0"/>
              <a:t>Binary Classification</a:t>
            </a:r>
            <a:r>
              <a:rPr lang="ja-JP" altLang="en-US" sz="3200" dirty="0"/>
              <a:t>をする問題を解かせる。</a:t>
            </a:r>
            <a:endParaRPr lang="en-US" altLang="ja-JP" sz="3200" dirty="0"/>
          </a:p>
        </p:txBody>
      </p:sp>
      <p:sp>
        <p:nvSpPr>
          <p:cNvPr id="4" name="四角形: 角を丸くする 3">
            <a:extLst>
              <a:ext uri="{FF2B5EF4-FFF2-40B4-BE49-F238E27FC236}">
                <a16:creationId xmlns:a16="http://schemas.microsoft.com/office/drawing/2014/main" id="{757E3B3C-E3D4-C333-30F1-C71E8B349759}"/>
              </a:ext>
            </a:extLst>
          </p:cNvPr>
          <p:cNvSpPr/>
          <p:nvPr/>
        </p:nvSpPr>
        <p:spPr>
          <a:xfrm>
            <a:off x="1494776" y="4574984"/>
            <a:ext cx="9135571" cy="924864"/>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7200" dirty="0"/>
              <a:t>BERT</a:t>
            </a:r>
            <a:endParaRPr kumimoji="1" lang="ja-JP" altLang="en-US" sz="7200" dirty="0"/>
          </a:p>
        </p:txBody>
      </p:sp>
      <p:sp>
        <p:nvSpPr>
          <p:cNvPr id="5" name="テキスト ボックス 4">
            <a:extLst>
              <a:ext uri="{FF2B5EF4-FFF2-40B4-BE49-F238E27FC236}">
                <a16:creationId xmlns:a16="http://schemas.microsoft.com/office/drawing/2014/main" id="{F0625D65-D91C-2E9D-466C-40B12499AB9A}"/>
              </a:ext>
            </a:extLst>
          </p:cNvPr>
          <p:cNvSpPr txBox="1"/>
          <p:nvPr/>
        </p:nvSpPr>
        <p:spPr>
          <a:xfrm>
            <a:off x="1280158" y="6027269"/>
            <a:ext cx="10270865" cy="369332"/>
          </a:xfrm>
          <a:prstGeom prst="rect">
            <a:avLst/>
          </a:prstGeom>
          <a:noFill/>
        </p:spPr>
        <p:txBody>
          <a:bodyPr wrap="square" rtlCol="0">
            <a:spAutoFit/>
          </a:bodyPr>
          <a:lstStyle/>
          <a:p>
            <a:r>
              <a:rPr kumimoji="1" lang="en-US" altLang="ja-JP" dirty="0"/>
              <a:t>[CLS]      I       am         a      </a:t>
            </a:r>
            <a:r>
              <a:rPr kumimoji="1" lang="en-US" altLang="ja-JP" b="1" dirty="0">
                <a:solidFill>
                  <a:srgbClr val="FF0000"/>
                </a:solidFill>
              </a:rPr>
              <a:t>king</a:t>
            </a:r>
            <a:r>
              <a:rPr kumimoji="1" lang="en-US" altLang="ja-JP" dirty="0"/>
              <a:t>      of        To    ##kai [SEP]   my  </a:t>
            </a:r>
            <a:r>
              <a:rPr kumimoji="1" lang="en-US" altLang="ja-JP" b="1" dirty="0">
                <a:solidFill>
                  <a:srgbClr val="FF0000"/>
                </a:solidFill>
              </a:rPr>
              <a:t>[MASK]</a:t>
            </a:r>
            <a:r>
              <a:rPr kumimoji="1" lang="en-US" altLang="ja-JP" dirty="0"/>
              <a:t>    is  </a:t>
            </a:r>
            <a:r>
              <a:rPr kumimoji="1" lang="en-US" altLang="ja-JP" sz="1400" dirty="0"/>
              <a:t>information </a:t>
            </a:r>
            <a:r>
              <a:rPr kumimoji="1" lang="en-US" altLang="ja-JP" sz="1400" b="1" dirty="0">
                <a:solidFill>
                  <a:srgbClr val="FF0000"/>
                </a:solidFill>
              </a:rPr>
              <a:t>science</a:t>
            </a:r>
            <a:r>
              <a:rPr kumimoji="1" lang="en-US" altLang="ja-JP" sz="1400" dirty="0"/>
              <a:t> </a:t>
            </a:r>
            <a:r>
              <a:rPr kumimoji="1" lang="en-US" altLang="ja-JP" dirty="0"/>
              <a:t>[SEP]</a:t>
            </a:r>
            <a:endParaRPr kumimoji="1" lang="ja-JP" altLang="en-US" dirty="0"/>
          </a:p>
        </p:txBody>
      </p:sp>
      <p:sp>
        <p:nvSpPr>
          <p:cNvPr id="6" name="正方形/長方形 5">
            <a:extLst>
              <a:ext uri="{FF2B5EF4-FFF2-40B4-BE49-F238E27FC236}">
                <a16:creationId xmlns:a16="http://schemas.microsoft.com/office/drawing/2014/main" id="{7CF3F0F8-25CE-EAFE-F1F1-BCBA31103D7C}"/>
              </a:ext>
            </a:extLst>
          </p:cNvPr>
          <p:cNvSpPr/>
          <p:nvPr/>
        </p:nvSpPr>
        <p:spPr>
          <a:xfrm>
            <a:off x="1494776" y="5830938"/>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a:extLst>
              <a:ext uri="{FF2B5EF4-FFF2-40B4-BE49-F238E27FC236}">
                <a16:creationId xmlns:a16="http://schemas.microsoft.com/office/drawing/2014/main" id="{B46AB0C7-F7F9-942A-9D20-054A0AE4AD30}"/>
              </a:ext>
            </a:extLst>
          </p:cNvPr>
          <p:cNvSpPr/>
          <p:nvPr/>
        </p:nvSpPr>
        <p:spPr>
          <a:xfrm>
            <a:off x="2117823" y="5830938"/>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正方形/長方形 21">
            <a:extLst>
              <a:ext uri="{FF2B5EF4-FFF2-40B4-BE49-F238E27FC236}">
                <a16:creationId xmlns:a16="http://schemas.microsoft.com/office/drawing/2014/main" id="{6E493E65-62E7-1928-4317-2640C7631C22}"/>
              </a:ext>
            </a:extLst>
          </p:cNvPr>
          <p:cNvSpPr/>
          <p:nvPr/>
        </p:nvSpPr>
        <p:spPr>
          <a:xfrm>
            <a:off x="2740870" y="5830937"/>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正方形/長方形 22">
            <a:extLst>
              <a:ext uri="{FF2B5EF4-FFF2-40B4-BE49-F238E27FC236}">
                <a16:creationId xmlns:a16="http://schemas.microsoft.com/office/drawing/2014/main" id="{BA3B0D3D-1E9D-7D08-F5BF-5270BBE14098}"/>
              </a:ext>
            </a:extLst>
          </p:cNvPr>
          <p:cNvSpPr/>
          <p:nvPr/>
        </p:nvSpPr>
        <p:spPr>
          <a:xfrm>
            <a:off x="3363917" y="5830936"/>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正方形/長方形 23">
            <a:extLst>
              <a:ext uri="{FF2B5EF4-FFF2-40B4-BE49-F238E27FC236}">
                <a16:creationId xmlns:a16="http://schemas.microsoft.com/office/drawing/2014/main" id="{D60AA7CF-0779-F71F-22ED-8B23570FA439}"/>
              </a:ext>
            </a:extLst>
          </p:cNvPr>
          <p:cNvSpPr/>
          <p:nvPr/>
        </p:nvSpPr>
        <p:spPr>
          <a:xfrm>
            <a:off x="3986964" y="5836708"/>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正方形/長方形 24">
            <a:extLst>
              <a:ext uri="{FF2B5EF4-FFF2-40B4-BE49-F238E27FC236}">
                <a16:creationId xmlns:a16="http://schemas.microsoft.com/office/drawing/2014/main" id="{76DDB928-CC69-3A22-D48E-FE5178616F94}"/>
              </a:ext>
            </a:extLst>
          </p:cNvPr>
          <p:cNvSpPr/>
          <p:nvPr/>
        </p:nvSpPr>
        <p:spPr>
          <a:xfrm>
            <a:off x="4610011" y="5830936"/>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正方形/長方形 25">
            <a:extLst>
              <a:ext uri="{FF2B5EF4-FFF2-40B4-BE49-F238E27FC236}">
                <a16:creationId xmlns:a16="http://schemas.microsoft.com/office/drawing/2014/main" id="{BC3E2094-81A9-0815-29BC-A078849B4E94}"/>
              </a:ext>
            </a:extLst>
          </p:cNvPr>
          <p:cNvSpPr/>
          <p:nvPr/>
        </p:nvSpPr>
        <p:spPr>
          <a:xfrm>
            <a:off x="5233058" y="5830936"/>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正方形/長方形 26">
            <a:extLst>
              <a:ext uri="{FF2B5EF4-FFF2-40B4-BE49-F238E27FC236}">
                <a16:creationId xmlns:a16="http://schemas.microsoft.com/office/drawing/2014/main" id="{10BD722E-D50E-2514-AEB3-4B1952F9C3DD}"/>
              </a:ext>
            </a:extLst>
          </p:cNvPr>
          <p:cNvSpPr/>
          <p:nvPr/>
        </p:nvSpPr>
        <p:spPr>
          <a:xfrm>
            <a:off x="5856105" y="5830938"/>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正方形/長方形 27">
            <a:extLst>
              <a:ext uri="{FF2B5EF4-FFF2-40B4-BE49-F238E27FC236}">
                <a16:creationId xmlns:a16="http://schemas.microsoft.com/office/drawing/2014/main" id="{50D89A8E-5BA3-E3B5-C180-110213110FB3}"/>
              </a:ext>
            </a:extLst>
          </p:cNvPr>
          <p:cNvSpPr/>
          <p:nvPr/>
        </p:nvSpPr>
        <p:spPr>
          <a:xfrm>
            <a:off x="6479152" y="5830936"/>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正方形/長方形 28">
            <a:extLst>
              <a:ext uri="{FF2B5EF4-FFF2-40B4-BE49-F238E27FC236}">
                <a16:creationId xmlns:a16="http://schemas.microsoft.com/office/drawing/2014/main" id="{A95DDA23-C172-4C4E-C02A-EC057255CFAB}"/>
              </a:ext>
            </a:extLst>
          </p:cNvPr>
          <p:cNvSpPr/>
          <p:nvPr/>
        </p:nvSpPr>
        <p:spPr>
          <a:xfrm>
            <a:off x="7102199" y="5830935"/>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正方形/長方形 29">
            <a:extLst>
              <a:ext uri="{FF2B5EF4-FFF2-40B4-BE49-F238E27FC236}">
                <a16:creationId xmlns:a16="http://schemas.microsoft.com/office/drawing/2014/main" id="{EFD7CCB4-9AB5-8C45-1443-122012232663}"/>
              </a:ext>
            </a:extLst>
          </p:cNvPr>
          <p:cNvSpPr/>
          <p:nvPr/>
        </p:nvSpPr>
        <p:spPr>
          <a:xfrm>
            <a:off x="7725246" y="5830935"/>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正方形/長方形 30">
            <a:extLst>
              <a:ext uri="{FF2B5EF4-FFF2-40B4-BE49-F238E27FC236}">
                <a16:creationId xmlns:a16="http://schemas.microsoft.com/office/drawing/2014/main" id="{3942159E-49C2-052A-F2B6-C72F23D58767}"/>
              </a:ext>
            </a:extLst>
          </p:cNvPr>
          <p:cNvSpPr/>
          <p:nvPr/>
        </p:nvSpPr>
        <p:spPr>
          <a:xfrm>
            <a:off x="8348293" y="5830935"/>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正方形/長方形 31">
            <a:extLst>
              <a:ext uri="{FF2B5EF4-FFF2-40B4-BE49-F238E27FC236}">
                <a16:creationId xmlns:a16="http://schemas.microsoft.com/office/drawing/2014/main" id="{E8160AB3-FC3B-F318-FE34-ACE44614A70D}"/>
              </a:ext>
            </a:extLst>
          </p:cNvPr>
          <p:cNvSpPr/>
          <p:nvPr/>
        </p:nvSpPr>
        <p:spPr>
          <a:xfrm>
            <a:off x="8971340" y="5830935"/>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正方形/長方形 32">
            <a:extLst>
              <a:ext uri="{FF2B5EF4-FFF2-40B4-BE49-F238E27FC236}">
                <a16:creationId xmlns:a16="http://schemas.microsoft.com/office/drawing/2014/main" id="{783803E1-C2A5-3E7C-96CA-FC2B12DF5EDE}"/>
              </a:ext>
            </a:extLst>
          </p:cNvPr>
          <p:cNvSpPr/>
          <p:nvPr/>
        </p:nvSpPr>
        <p:spPr>
          <a:xfrm>
            <a:off x="9594387" y="5830935"/>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正方形/長方形 33">
            <a:extLst>
              <a:ext uri="{FF2B5EF4-FFF2-40B4-BE49-F238E27FC236}">
                <a16:creationId xmlns:a16="http://schemas.microsoft.com/office/drawing/2014/main" id="{C61EE21A-0BF8-5682-C0DC-C8A98FAAE88F}"/>
              </a:ext>
            </a:extLst>
          </p:cNvPr>
          <p:cNvSpPr/>
          <p:nvPr/>
        </p:nvSpPr>
        <p:spPr>
          <a:xfrm>
            <a:off x="10217434" y="5830935"/>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矢印: 上 34">
            <a:extLst>
              <a:ext uri="{FF2B5EF4-FFF2-40B4-BE49-F238E27FC236}">
                <a16:creationId xmlns:a16="http://schemas.microsoft.com/office/drawing/2014/main" id="{B1B5C0D3-980A-380A-7034-5FE9D4D40325}"/>
              </a:ext>
            </a:extLst>
          </p:cNvPr>
          <p:cNvSpPr/>
          <p:nvPr/>
        </p:nvSpPr>
        <p:spPr>
          <a:xfrm>
            <a:off x="2223512" y="5550018"/>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矢印: 上 35">
            <a:extLst>
              <a:ext uri="{FF2B5EF4-FFF2-40B4-BE49-F238E27FC236}">
                <a16:creationId xmlns:a16="http://schemas.microsoft.com/office/drawing/2014/main" id="{70DD8292-A730-1FD0-E9F4-E5A00DB39256}"/>
              </a:ext>
            </a:extLst>
          </p:cNvPr>
          <p:cNvSpPr/>
          <p:nvPr/>
        </p:nvSpPr>
        <p:spPr>
          <a:xfrm>
            <a:off x="1598147" y="5541732"/>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矢印: 上 36">
            <a:extLst>
              <a:ext uri="{FF2B5EF4-FFF2-40B4-BE49-F238E27FC236}">
                <a16:creationId xmlns:a16="http://schemas.microsoft.com/office/drawing/2014/main" id="{8CEA6C2E-78F6-9DE0-E63C-B4A5F76A12EF}"/>
              </a:ext>
            </a:extLst>
          </p:cNvPr>
          <p:cNvSpPr/>
          <p:nvPr/>
        </p:nvSpPr>
        <p:spPr>
          <a:xfrm>
            <a:off x="2846559" y="5554527"/>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矢印: 上 37">
            <a:extLst>
              <a:ext uri="{FF2B5EF4-FFF2-40B4-BE49-F238E27FC236}">
                <a16:creationId xmlns:a16="http://schemas.microsoft.com/office/drawing/2014/main" id="{DF3DD846-EF8F-9585-6C2B-0BD8B46B089C}"/>
              </a:ext>
            </a:extLst>
          </p:cNvPr>
          <p:cNvSpPr/>
          <p:nvPr/>
        </p:nvSpPr>
        <p:spPr>
          <a:xfrm>
            <a:off x="3456416" y="5554527"/>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矢印: 上 38">
            <a:extLst>
              <a:ext uri="{FF2B5EF4-FFF2-40B4-BE49-F238E27FC236}">
                <a16:creationId xmlns:a16="http://schemas.microsoft.com/office/drawing/2014/main" id="{AC6941DF-6714-022B-17B1-F04C807A7B9D}"/>
              </a:ext>
            </a:extLst>
          </p:cNvPr>
          <p:cNvSpPr/>
          <p:nvPr/>
        </p:nvSpPr>
        <p:spPr>
          <a:xfrm>
            <a:off x="4084899" y="5544930"/>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矢印: 上 39">
            <a:extLst>
              <a:ext uri="{FF2B5EF4-FFF2-40B4-BE49-F238E27FC236}">
                <a16:creationId xmlns:a16="http://schemas.microsoft.com/office/drawing/2014/main" id="{201C26CF-1717-8994-8657-583980AD3467}"/>
              </a:ext>
            </a:extLst>
          </p:cNvPr>
          <p:cNvSpPr/>
          <p:nvPr/>
        </p:nvSpPr>
        <p:spPr>
          <a:xfrm>
            <a:off x="4715700" y="5554527"/>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矢印: 上 40">
            <a:extLst>
              <a:ext uri="{FF2B5EF4-FFF2-40B4-BE49-F238E27FC236}">
                <a16:creationId xmlns:a16="http://schemas.microsoft.com/office/drawing/2014/main" id="{8B5A6A6E-5AB2-C5EE-AC4D-53DFE02D5AB3}"/>
              </a:ext>
            </a:extLst>
          </p:cNvPr>
          <p:cNvSpPr/>
          <p:nvPr/>
        </p:nvSpPr>
        <p:spPr>
          <a:xfrm>
            <a:off x="5322102" y="5547522"/>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矢印: 上 41">
            <a:extLst>
              <a:ext uri="{FF2B5EF4-FFF2-40B4-BE49-F238E27FC236}">
                <a16:creationId xmlns:a16="http://schemas.microsoft.com/office/drawing/2014/main" id="{EF5C6F38-4A59-3438-9D27-02B06C62441B}"/>
              </a:ext>
            </a:extLst>
          </p:cNvPr>
          <p:cNvSpPr/>
          <p:nvPr/>
        </p:nvSpPr>
        <p:spPr>
          <a:xfrm>
            <a:off x="5941384" y="5547522"/>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矢印: 上 42">
            <a:extLst>
              <a:ext uri="{FF2B5EF4-FFF2-40B4-BE49-F238E27FC236}">
                <a16:creationId xmlns:a16="http://schemas.microsoft.com/office/drawing/2014/main" id="{E9C9ED57-48E9-E7B6-D7EC-3E0A044B8036}"/>
              </a:ext>
            </a:extLst>
          </p:cNvPr>
          <p:cNvSpPr/>
          <p:nvPr/>
        </p:nvSpPr>
        <p:spPr>
          <a:xfrm>
            <a:off x="6569689" y="5547522"/>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矢印: 上 43">
            <a:extLst>
              <a:ext uri="{FF2B5EF4-FFF2-40B4-BE49-F238E27FC236}">
                <a16:creationId xmlns:a16="http://schemas.microsoft.com/office/drawing/2014/main" id="{5EA89776-AFD1-05A1-8FB7-5B8D249B5095}"/>
              </a:ext>
            </a:extLst>
          </p:cNvPr>
          <p:cNvSpPr/>
          <p:nvPr/>
        </p:nvSpPr>
        <p:spPr>
          <a:xfrm>
            <a:off x="7201759" y="5554527"/>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矢印: 上 44">
            <a:extLst>
              <a:ext uri="{FF2B5EF4-FFF2-40B4-BE49-F238E27FC236}">
                <a16:creationId xmlns:a16="http://schemas.microsoft.com/office/drawing/2014/main" id="{66764547-C094-7316-7BD7-A420498E5724}"/>
              </a:ext>
            </a:extLst>
          </p:cNvPr>
          <p:cNvSpPr/>
          <p:nvPr/>
        </p:nvSpPr>
        <p:spPr>
          <a:xfrm>
            <a:off x="7822960" y="5547522"/>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矢印: 上 45">
            <a:extLst>
              <a:ext uri="{FF2B5EF4-FFF2-40B4-BE49-F238E27FC236}">
                <a16:creationId xmlns:a16="http://schemas.microsoft.com/office/drawing/2014/main" id="{782D8891-F933-834C-EFCA-93C667F24A8D}"/>
              </a:ext>
            </a:extLst>
          </p:cNvPr>
          <p:cNvSpPr/>
          <p:nvPr/>
        </p:nvSpPr>
        <p:spPr>
          <a:xfrm>
            <a:off x="8448545" y="5547357"/>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矢印: 上 46">
            <a:extLst>
              <a:ext uri="{FF2B5EF4-FFF2-40B4-BE49-F238E27FC236}">
                <a16:creationId xmlns:a16="http://schemas.microsoft.com/office/drawing/2014/main" id="{BCA3040D-9EFF-2A1F-18BB-7807CACB1632}"/>
              </a:ext>
            </a:extLst>
          </p:cNvPr>
          <p:cNvSpPr/>
          <p:nvPr/>
        </p:nvSpPr>
        <p:spPr>
          <a:xfrm>
            <a:off x="9064366" y="5554527"/>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矢印: 上 47">
            <a:extLst>
              <a:ext uri="{FF2B5EF4-FFF2-40B4-BE49-F238E27FC236}">
                <a16:creationId xmlns:a16="http://schemas.microsoft.com/office/drawing/2014/main" id="{AC2A1E98-961C-C86F-73FC-4E8493502DBA}"/>
              </a:ext>
            </a:extLst>
          </p:cNvPr>
          <p:cNvSpPr/>
          <p:nvPr/>
        </p:nvSpPr>
        <p:spPr>
          <a:xfrm>
            <a:off x="9690193" y="5554527"/>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矢印: 上 48">
            <a:extLst>
              <a:ext uri="{FF2B5EF4-FFF2-40B4-BE49-F238E27FC236}">
                <a16:creationId xmlns:a16="http://schemas.microsoft.com/office/drawing/2014/main" id="{52068065-C73F-7CF7-667C-11D3F7093301}"/>
              </a:ext>
            </a:extLst>
          </p:cNvPr>
          <p:cNvSpPr/>
          <p:nvPr/>
        </p:nvSpPr>
        <p:spPr>
          <a:xfrm>
            <a:off x="10321451" y="5541726"/>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正方形/長方形 49">
            <a:extLst>
              <a:ext uri="{FF2B5EF4-FFF2-40B4-BE49-F238E27FC236}">
                <a16:creationId xmlns:a16="http://schemas.microsoft.com/office/drawing/2014/main" id="{00944EA5-E458-3A51-EA64-FAAE2F708DCB}"/>
              </a:ext>
            </a:extLst>
          </p:cNvPr>
          <p:cNvSpPr/>
          <p:nvPr/>
        </p:nvSpPr>
        <p:spPr>
          <a:xfrm>
            <a:off x="1494776" y="4259956"/>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 name="正方形/長方形 50">
            <a:extLst>
              <a:ext uri="{FF2B5EF4-FFF2-40B4-BE49-F238E27FC236}">
                <a16:creationId xmlns:a16="http://schemas.microsoft.com/office/drawing/2014/main" id="{CA6234AD-A0E4-1D7B-DBF9-56AD844BA222}"/>
              </a:ext>
            </a:extLst>
          </p:cNvPr>
          <p:cNvSpPr/>
          <p:nvPr/>
        </p:nvSpPr>
        <p:spPr>
          <a:xfrm>
            <a:off x="2117823" y="4259956"/>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正方形/長方形 51">
            <a:extLst>
              <a:ext uri="{FF2B5EF4-FFF2-40B4-BE49-F238E27FC236}">
                <a16:creationId xmlns:a16="http://schemas.microsoft.com/office/drawing/2014/main" id="{5DFE53C9-7B14-D83A-5DAA-8A348C3F9497}"/>
              </a:ext>
            </a:extLst>
          </p:cNvPr>
          <p:cNvSpPr/>
          <p:nvPr/>
        </p:nvSpPr>
        <p:spPr>
          <a:xfrm>
            <a:off x="2740870" y="4259955"/>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正方形/長方形 52">
            <a:extLst>
              <a:ext uri="{FF2B5EF4-FFF2-40B4-BE49-F238E27FC236}">
                <a16:creationId xmlns:a16="http://schemas.microsoft.com/office/drawing/2014/main" id="{BC793BE6-106C-6795-B925-28A49A812989}"/>
              </a:ext>
            </a:extLst>
          </p:cNvPr>
          <p:cNvSpPr/>
          <p:nvPr/>
        </p:nvSpPr>
        <p:spPr>
          <a:xfrm>
            <a:off x="3363917" y="4259954"/>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正方形/長方形 53">
            <a:extLst>
              <a:ext uri="{FF2B5EF4-FFF2-40B4-BE49-F238E27FC236}">
                <a16:creationId xmlns:a16="http://schemas.microsoft.com/office/drawing/2014/main" id="{77443D6C-F040-048C-FEA7-FA64EAED8EC1}"/>
              </a:ext>
            </a:extLst>
          </p:cNvPr>
          <p:cNvSpPr/>
          <p:nvPr/>
        </p:nvSpPr>
        <p:spPr>
          <a:xfrm>
            <a:off x="3986964" y="4265726"/>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正方形/長方形 54">
            <a:extLst>
              <a:ext uri="{FF2B5EF4-FFF2-40B4-BE49-F238E27FC236}">
                <a16:creationId xmlns:a16="http://schemas.microsoft.com/office/drawing/2014/main" id="{30A36C48-A2C0-DC5C-87E1-36377216783B}"/>
              </a:ext>
            </a:extLst>
          </p:cNvPr>
          <p:cNvSpPr/>
          <p:nvPr/>
        </p:nvSpPr>
        <p:spPr>
          <a:xfrm>
            <a:off x="4610011" y="4259954"/>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正方形/長方形 55">
            <a:extLst>
              <a:ext uri="{FF2B5EF4-FFF2-40B4-BE49-F238E27FC236}">
                <a16:creationId xmlns:a16="http://schemas.microsoft.com/office/drawing/2014/main" id="{765DA4D6-194B-4031-38F2-2C087303E3DF}"/>
              </a:ext>
            </a:extLst>
          </p:cNvPr>
          <p:cNvSpPr/>
          <p:nvPr/>
        </p:nvSpPr>
        <p:spPr>
          <a:xfrm>
            <a:off x="5233058" y="4259954"/>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正方形/長方形 56">
            <a:extLst>
              <a:ext uri="{FF2B5EF4-FFF2-40B4-BE49-F238E27FC236}">
                <a16:creationId xmlns:a16="http://schemas.microsoft.com/office/drawing/2014/main" id="{93E6864A-D0D5-D7F2-D1D1-82095B1C8BF0}"/>
              </a:ext>
            </a:extLst>
          </p:cNvPr>
          <p:cNvSpPr/>
          <p:nvPr/>
        </p:nvSpPr>
        <p:spPr>
          <a:xfrm>
            <a:off x="5856105" y="4259956"/>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正方形/長方形 57">
            <a:extLst>
              <a:ext uri="{FF2B5EF4-FFF2-40B4-BE49-F238E27FC236}">
                <a16:creationId xmlns:a16="http://schemas.microsoft.com/office/drawing/2014/main" id="{458F7FFB-8797-600A-9B9C-27BC687B95C0}"/>
              </a:ext>
            </a:extLst>
          </p:cNvPr>
          <p:cNvSpPr/>
          <p:nvPr/>
        </p:nvSpPr>
        <p:spPr>
          <a:xfrm>
            <a:off x="6479152" y="4259954"/>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正方形/長方形 58">
            <a:extLst>
              <a:ext uri="{FF2B5EF4-FFF2-40B4-BE49-F238E27FC236}">
                <a16:creationId xmlns:a16="http://schemas.microsoft.com/office/drawing/2014/main" id="{20DD3275-EE35-39E4-BA9F-5E03C7EF31F7}"/>
              </a:ext>
            </a:extLst>
          </p:cNvPr>
          <p:cNvSpPr/>
          <p:nvPr/>
        </p:nvSpPr>
        <p:spPr>
          <a:xfrm>
            <a:off x="7102199" y="4259953"/>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 name="正方形/長方形 59">
            <a:extLst>
              <a:ext uri="{FF2B5EF4-FFF2-40B4-BE49-F238E27FC236}">
                <a16:creationId xmlns:a16="http://schemas.microsoft.com/office/drawing/2014/main" id="{DA91DA4C-AEB0-C9C1-5BEE-F7CEE715A296}"/>
              </a:ext>
            </a:extLst>
          </p:cNvPr>
          <p:cNvSpPr/>
          <p:nvPr/>
        </p:nvSpPr>
        <p:spPr>
          <a:xfrm>
            <a:off x="7725246" y="4259953"/>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1" name="正方形/長方形 60">
            <a:extLst>
              <a:ext uri="{FF2B5EF4-FFF2-40B4-BE49-F238E27FC236}">
                <a16:creationId xmlns:a16="http://schemas.microsoft.com/office/drawing/2014/main" id="{3EE1A290-582C-3DBA-D65C-813AC51ACA01}"/>
              </a:ext>
            </a:extLst>
          </p:cNvPr>
          <p:cNvSpPr/>
          <p:nvPr/>
        </p:nvSpPr>
        <p:spPr>
          <a:xfrm>
            <a:off x="8348293" y="4259953"/>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2" name="正方形/長方形 61">
            <a:extLst>
              <a:ext uri="{FF2B5EF4-FFF2-40B4-BE49-F238E27FC236}">
                <a16:creationId xmlns:a16="http://schemas.microsoft.com/office/drawing/2014/main" id="{95142EBA-4D68-2DD3-D23C-C16B4DDBDF3A}"/>
              </a:ext>
            </a:extLst>
          </p:cNvPr>
          <p:cNvSpPr/>
          <p:nvPr/>
        </p:nvSpPr>
        <p:spPr>
          <a:xfrm>
            <a:off x="8971340" y="4259953"/>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3" name="正方形/長方形 62">
            <a:extLst>
              <a:ext uri="{FF2B5EF4-FFF2-40B4-BE49-F238E27FC236}">
                <a16:creationId xmlns:a16="http://schemas.microsoft.com/office/drawing/2014/main" id="{12A6137F-B484-AA47-A5D6-793D9AC1BFBE}"/>
              </a:ext>
            </a:extLst>
          </p:cNvPr>
          <p:cNvSpPr/>
          <p:nvPr/>
        </p:nvSpPr>
        <p:spPr>
          <a:xfrm>
            <a:off x="9594387" y="4259953"/>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4" name="正方形/長方形 63">
            <a:extLst>
              <a:ext uri="{FF2B5EF4-FFF2-40B4-BE49-F238E27FC236}">
                <a16:creationId xmlns:a16="http://schemas.microsoft.com/office/drawing/2014/main" id="{634BADA6-351A-74B1-21E3-60772AF8269D}"/>
              </a:ext>
            </a:extLst>
          </p:cNvPr>
          <p:cNvSpPr/>
          <p:nvPr/>
        </p:nvSpPr>
        <p:spPr>
          <a:xfrm>
            <a:off x="10217434" y="4259953"/>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5" name="四角形: 角を丸くする 64">
            <a:extLst>
              <a:ext uri="{FF2B5EF4-FFF2-40B4-BE49-F238E27FC236}">
                <a16:creationId xmlns:a16="http://schemas.microsoft.com/office/drawing/2014/main" id="{5ECCE6B1-B2C8-E5F3-EA38-F35BEB4621AC}"/>
              </a:ext>
            </a:extLst>
          </p:cNvPr>
          <p:cNvSpPr/>
          <p:nvPr/>
        </p:nvSpPr>
        <p:spPr>
          <a:xfrm>
            <a:off x="3574316" y="3522673"/>
            <a:ext cx="1247587" cy="584463"/>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MLM</a:t>
            </a:r>
          </a:p>
          <a:p>
            <a:pPr algn="ctr"/>
            <a:r>
              <a:rPr kumimoji="1" lang="en-US" altLang="ja-JP" dirty="0"/>
              <a:t>Classifier</a:t>
            </a:r>
            <a:endParaRPr kumimoji="1" lang="ja-JP" altLang="en-US" dirty="0"/>
          </a:p>
        </p:txBody>
      </p:sp>
      <p:sp>
        <p:nvSpPr>
          <p:cNvPr id="66" name="四角形: 角を丸くする 65">
            <a:extLst>
              <a:ext uri="{FF2B5EF4-FFF2-40B4-BE49-F238E27FC236}">
                <a16:creationId xmlns:a16="http://schemas.microsoft.com/office/drawing/2014/main" id="{3B173F02-DCEC-056D-A37B-9F9EFAF37370}"/>
              </a:ext>
            </a:extLst>
          </p:cNvPr>
          <p:cNvSpPr/>
          <p:nvPr/>
        </p:nvSpPr>
        <p:spPr>
          <a:xfrm>
            <a:off x="7305369" y="3523244"/>
            <a:ext cx="1247587" cy="584463"/>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MLM</a:t>
            </a:r>
          </a:p>
          <a:p>
            <a:pPr algn="ctr"/>
            <a:r>
              <a:rPr kumimoji="1" lang="en-US" altLang="ja-JP" dirty="0"/>
              <a:t>Classifier</a:t>
            </a:r>
            <a:endParaRPr kumimoji="1" lang="ja-JP" altLang="en-US" dirty="0"/>
          </a:p>
        </p:txBody>
      </p:sp>
      <p:sp>
        <p:nvSpPr>
          <p:cNvPr id="67" name="四角形: 角を丸くする 66">
            <a:extLst>
              <a:ext uri="{FF2B5EF4-FFF2-40B4-BE49-F238E27FC236}">
                <a16:creationId xmlns:a16="http://schemas.microsoft.com/office/drawing/2014/main" id="{93246FDE-332C-F750-5CA7-FF3B83CE20A8}"/>
              </a:ext>
            </a:extLst>
          </p:cNvPr>
          <p:cNvSpPr/>
          <p:nvPr/>
        </p:nvSpPr>
        <p:spPr>
          <a:xfrm>
            <a:off x="9177796" y="3522673"/>
            <a:ext cx="1247587" cy="584463"/>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MLM</a:t>
            </a:r>
          </a:p>
          <a:p>
            <a:pPr algn="ctr"/>
            <a:r>
              <a:rPr kumimoji="1" lang="en-US" altLang="ja-JP" dirty="0"/>
              <a:t>Classifier</a:t>
            </a:r>
            <a:endParaRPr kumimoji="1" lang="ja-JP" altLang="en-US" dirty="0"/>
          </a:p>
        </p:txBody>
      </p:sp>
      <p:sp>
        <p:nvSpPr>
          <p:cNvPr id="68" name="四角形: 角を丸くする 67">
            <a:extLst>
              <a:ext uri="{FF2B5EF4-FFF2-40B4-BE49-F238E27FC236}">
                <a16:creationId xmlns:a16="http://schemas.microsoft.com/office/drawing/2014/main" id="{DEFC94FC-76AF-FD0C-A0ED-9C0145961236}"/>
              </a:ext>
            </a:extLst>
          </p:cNvPr>
          <p:cNvSpPr/>
          <p:nvPr/>
        </p:nvSpPr>
        <p:spPr>
          <a:xfrm>
            <a:off x="1083833" y="3522673"/>
            <a:ext cx="1247587" cy="584463"/>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NSP</a:t>
            </a:r>
          </a:p>
          <a:p>
            <a:pPr algn="ctr"/>
            <a:r>
              <a:rPr kumimoji="1" lang="en-US" altLang="ja-JP" dirty="0"/>
              <a:t>Classifier</a:t>
            </a:r>
            <a:endParaRPr kumimoji="1" lang="ja-JP" altLang="en-US" dirty="0"/>
          </a:p>
        </p:txBody>
      </p:sp>
      <p:cxnSp>
        <p:nvCxnSpPr>
          <p:cNvPr id="72" name="直線矢印コネクタ 71">
            <a:extLst>
              <a:ext uri="{FF2B5EF4-FFF2-40B4-BE49-F238E27FC236}">
                <a16:creationId xmlns:a16="http://schemas.microsoft.com/office/drawing/2014/main" id="{91F1D942-C041-2226-34C3-9CEB90E68489}"/>
              </a:ext>
            </a:extLst>
          </p:cNvPr>
          <p:cNvCxnSpPr>
            <a:stCxn id="50" idx="0"/>
            <a:endCxn id="68" idx="2"/>
          </p:cNvCxnSpPr>
          <p:nvPr/>
        </p:nvCxnSpPr>
        <p:spPr>
          <a:xfrm flipV="1">
            <a:off x="1701233" y="4107136"/>
            <a:ext cx="6394" cy="15282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76" name="直線矢印コネクタ 75">
            <a:extLst>
              <a:ext uri="{FF2B5EF4-FFF2-40B4-BE49-F238E27FC236}">
                <a16:creationId xmlns:a16="http://schemas.microsoft.com/office/drawing/2014/main" id="{BD908222-826B-D113-9639-B7C637C92E45}"/>
              </a:ext>
            </a:extLst>
          </p:cNvPr>
          <p:cNvCxnSpPr>
            <a:stCxn id="54" idx="0"/>
            <a:endCxn id="65" idx="2"/>
          </p:cNvCxnSpPr>
          <p:nvPr/>
        </p:nvCxnSpPr>
        <p:spPr>
          <a:xfrm flipV="1">
            <a:off x="4193421" y="4107136"/>
            <a:ext cx="4689" cy="15859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79" name="直線矢印コネクタ 78">
            <a:extLst>
              <a:ext uri="{FF2B5EF4-FFF2-40B4-BE49-F238E27FC236}">
                <a16:creationId xmlns:a16="http://schemas.microsoft.com/office/drawing/2014/main" id="{C0D3F999-6375-B835-0172-B00F14E6FB69}"/>
              </a:ext>
            </a:extLst>
          </p:cNvPr>
          <p:cNvCxnSpPr>
            <a:stCxn id="60" idx="0"/>
            <a:endCxn id="66" idx="2"/>
          </p:cNvCxnSpPr>
          <p:nvPr/>
        </p:nvCxnSpPr>
        <p:spPr>
          <a:xfrm flipH="1" flipV="1">
            <a:off x="7929163" y="4107707"/>
            <a:ext cx="2540" cy="15224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81" name="直線矢印コネクタ 80">
            <a:extLst>
              <a:ext uri="{FF2B5EF4-FFF2-40B4-BE49-F238E27FC236}">
                <a16:creationId xmlns:a16="http://schemas.microsoft.com/office/drawing/2014/main" id="{D74F10D5-35CA-78A1-C641-082C809FACD9}"/>
              </a:ext>
            </a:extLst>
          </p:cNvPr>
          <p:cNvCxnSpPr>
            <a:stCxn id="63" idx="0"/>
            <a:endCxn id="67" idx="2"/>
          </p:cNvCxnSpPr>
          <p:nvPr/>
        </p:nvCxnSpPr>
        <p:spPr>
          <a:xfrm flipV="1">
            <a:off x="9800844" y="4107136"/>
            <a:ext cx="746" cy="15281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93049246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0D96334-6B7E-C77D-5B51-62CB88CE9344}"/>
              </a:ext>
            </a:extLst>
          </p:cNvPr>
          <p:cNvSpPr>
            <a:spLocks noGrp="1"/>
          </p:cNvSpPr>
          <p:nvPr>
            <p:ph type="title"/>
          </p:nvPr>
        </p:nvSpPr>
        <p:spPr/>
        <p:txBody>
          <a:bodyPr/>
          <a:lstStyle/>
          <a:p>
            <a:r>
              <a:rPr kumimoji="1" lang="en-US" altLang="ja-JP" dirty="0"/>
              <a:t>Segment Embedding</a:t>
            </a:r>
            <a:endParaRPr kumimoji="1" lang="ja-JP" altLang="en-US" dirty="0"/>
          </a:p>
        </p:txBody>
      </p:sp>
      <p:sp>
        <p:nvSpPr>
          <p:cNvPr id="4" name="四角形: 角を丸くする 3">
            <a:extLst>
              <a:ext uri="{FF2B5EF4-FFF2-40B4-BE49-F238E27FC236}">
                <a16:creationId xmlns:a16="http://schemas.microsoft.com/office/drawing/2014/main" id="{345B4D35-2788-6FD3-D973-D8E73638DB67}"/>
              </a:ext>
            </a:extLst>
          </p:cNvPr>
          <p:cNvSpPr/>
          <p:nvPr/>
        </p:nvSpPr>
        <p:spPr>
          <a:xfrm>
            <a:off x="3664880" y="2369372"/>
            <a:ext cx="7255806" cy="1315121"/>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7200" dirty="0"/>
              <a:t>BERT</a:t>
            </a:r>
            <a:endParaRPr kumimoji="1" lang="ja-JP" altLang="en-US" sz="7200" dirty="0"/>
          </a:p>
        </p:txBody>
      </p:sp>
      <p:sp>
        <p:nvSpPr>
          <p:cNvPr id="5" name="正方形/長方形 4">
            <a:extLst>
              <a:ext uri="{FF2B5EF4-FFF2-40B4-BE49-F238E27FC236}">
                <a16:creationId xmlns:a16="http://schemas.microsoft.com/office/drawing/2014/main" id="{571646E4-335D-93D1-2AE2-D5E657253161}"/>
              </a:ext>
            </a:extLst>
          </p:cNvPr>
          <p:cNvSpPr/>
          <p:nvPr/>
        </p:nvSpPr>
        <p:spPr>
          <a:xfrm>
            <a:off x="3669365" y="5593979"/>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5277B9D1-7ABD-1104-B0A1-A9093B9B602E}"/>
              </a:ext>
            </a:extLst>
          </p:cNvPr>
          <p:cNvSpPr/>
          <p:nvPr/>
        </p:nvSpPr>
        <p:spPr>
          <a:xfrm>
            <a:off x="3664880" y="4840942"/>
            <a:ext cx="1634938" cy="32272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0</a:t>
            </a:r>
            <a:endParaRPr kumimoji="1" lang="ja-JP" altLang="en-US" dirty="0"/>
          </a:p>
        </p:txBody>
      </p:sp>
      <p:sp>
        <p:nvSpPr>
          <p:cNvPr id="7" name="正方形/長方形 6">
            <a:extLst>
              <a:ext uri="{FF2B5EF4-FFF2-40B4-BE49-F238E27FC236}">
                <a16:creationId xmlns:a16="http://schemas.microsoft.com/office/drawing/2014/main" id="{6CD161D8-341B-77A4-3643-B73FA090D72E}"/>
              </a:ext>
            </a:extLst>
          </p:cNvPr>
          <p:cNvSpPr/>
          <p:nvPr/>
        </p:nvSpPr>
        <p:spPr>
          <a:xfrm>
            <a:off x="5538504" y="4840942"/>
            <a:ext cx="1634938" cy="32272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1</a:t>
            </a:r>
            <a:endParaRPr kumimoji="1" lang="ja-JP" altLang="en-US" dirty="0"/>
          </a:p>
        </p:txBody>
      </p:sp>
      <p:sp>
        <p:nvSpPr>
          <p:cNvPr id="8" name="正方形/長方形 7">
            <a:extLst>
              <a:ext uri="{FF2B5EF4-FFF2-40B4-BE49-F238E27FC236}">
                <a16:creationId xmlns:a16="http://schemas.microsoft.com/office/drawing/2014/main" id="{1FCA0B6E-B50F-E7F7-6F33-7B1D45A57ED1}"/>
              </a:ext>
            </a:extLst>
          </p:cNvPr>
          <p:cNvSpPr/>
          <p:nvPr/>
        </p:nvSpPr>
        <p:spPr>
          <a:xfrm>
            <a:off x="7412130" y="4840942"/>
            <a:ext cx="1634938" cy="322729"/>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2</a:t>
            </a:r>
            <a:endParaRPr kumimoji="1" lang="ja-JP" altLang="en-US" dirty="0"/>
          </a:p>
        </p:txBody>
      </p:sp>
      <p:sp>
        <p:nvSpPr>
          <p:cNvPr id="9" name="正方形/長方形 8">
            <a:extLst>
              <a:ext uri="{FF2B5EF4-FFF2-40B4-BE49-F238E27FC236}">
                <a16:creationId xmlns:a16="http://schemas.microsoft.com/office/drawing/2014/main" id="{08AA1D30-7737-BE92-D5C5-4949AFFC45DC}"/>
              </a:ext>
            </a:extLst>
          </p:cNvPr>
          <p:cNvSpPr/>
          <p:nvPr/>
        </p:nvSpPr>
        <p:spPr>
          <a:xfrm>
            <a:off x="9285750" y="4840942"/>
            <a:ext cx="1634938" cy="32272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3</a:t>
            </a:r>
            <a:endParaRPr kumimoji="1" lang="ja-JP" altLang="en-US" dirty="0"/>
          </a:p>
        </p:txBody>
      </p:sp>
      <p:cxnSp>
        <p:nvCxnSpPr>
          <p:cNvPr id="10" name="直線矢印コネクタ 9">
            <a:extLst>
              <a:ext uri="{FF2B5EF4-FFF2-40B4-BE49-F238E27FC236}">
                <a16:creationId xmlns:a16="http://schemas.microsoft.com/office/drawing/2014/main" id="{00ADDFD7-D57A-43C4-C88B-9F4AEE9AC554}"/>
              </a:ext>
            </a:extLst>
          </p:cNvPr>
          <p:cNvCxnSpPr>
            <a:cxnSpLocks/>
          </p:cNvCxnSpPr>
          <p:nvPr/>
        </p:nvCxnSpPr>
        <p:spPr>
          <a:xfrm flipV="1">
            <a:off x="4482349" y="3697940"/>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正方形/長方形 10">
            <a:extLst>
              <a:ext uri="{FF2B5EF4-FFF2-40B4-BE49-F238E27FC236}">
                <a16:creationId xmlns:a16="http://schemas.microsoft.com/office/drawing/2014/main" id="{D81A4ADF-3F89-7E78-C9F6-83BEBA9F51FC}"/>
              </a:ext>
            </a:extLst>
          </p:cNvPr>
          <p:cNvSpPr/>
          <p:nvPr/>
        </p:nvSpPr>
        <p:spPr>
          <a:xfrm>
            <a:off x="5542989" y="5593979"/>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2" name="直線矢印コネクタ 11">
            <a:extLst>
              <a:ext uri="{FF2B5EF4-FFF2-40B4-BE49-F238E27FC236}">
                <a16:creationId xmlns:a16="http://schemas.microsoft.com/office/drawing/2014/main" id="{6DC3AC89-99DD-7775-62F2-E767479C4A3A}"/>
              </a:ext>
            </a:extLst>
          </p:cNvPr>
          <p:cNvCxnSpPr>
            <a:cxnSpLocks/>
          </p:cNvCxnSpPr>
          <p:nvPr/>
        </p:nvCxnSpPr>
        <p:spPr>
          <a:xfrm flipV="1">
            <a:off x="6355973" y="3697940"/>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正方形/長方形 12">
            <a:extLst>
              <a:ext uri="{FF2B5EF4-FFF2-40B4-BE49-F238E27FC236}">
                <a16:creationId xmlns:a16="http://schemas.microsoft.com/office/drawing/2014/main" id="{C4A52D79-6EC4-B5D3-2F54-5A0A8EA32E52}"/>
              </a:ext>
            </a:extLst>
          </p:cNvPr>
          <p:cNvSpPr/>
          <p:nvPr/>
        </p:nvSpPr>
        <p:spPr>
          <a:xfrm>
            <a:off x="7416612" y="5593979"/>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4" name="直線矢印コネクタ 13">
            <a:extLst>
              <a:ext uri="{FF2B5EF4-FFF2-40B4-BE49-F238E27FC236}">
                <a16:creationId xmlns:a16="http://schemas.microsoft.com/office/drawing/2014/main" id="{20D18461-F2A9-9C51-3841-771F00FA5D9F}"/>
              </a:ext>
            </a:extLst>
          </p:cNvPr>
          <p:cNvCxnSpPr>
            <a:cxnSpLocks/>
          </p:cNvCxnSpPr>
          <p:nvPr/>
        </p:nvCxnSpPr>
        <p:spPr>
          <a:xfrm flipV="1">
            <a:off x="8229596" y="3697940"/>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正方形/長方形 14">
            <a:extLst>
              <a:ext uri="{FF2B5EF4-FFF2-40B4-BE49-F238E27FC236}">
                <a16:creationId xmlns:a16="http://schemas.microsoft.com/office/drawing/2014/main" id="{3B4B9835-12B2-9C56-55B7-41BBC6ADB11E}"/>
              </a:ext>
            </a:extLst>
          </p:cNvPr>
          <p:cNvSpPr/>
          <p:nvPr/>
        </p:nvSpPr>
        <p:spPr>
          <a:xfrm>
            <a:off x="9290235" y="5593979"/>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6" name="直線矢印コネクタ 15">
            <a:extLst>
              <a:ext uri="{FF2B5EF4-FFF2-40B4-BE49-F238E27FC236}">
                <a16:creationId xmlns:a16="http://schemas.microsoft.com/office/drawing/2014/main" id="{79306E8E-1D7E-3343-70A4-D39958CD7B57}"/>
              </a:ext>
            </a:extLst>
          </p:cNvPr>
          <p:cNvCxnSpPr>
            <a:cxnSpLocks/>
          </p:cNvCxnSpPr>
          <p:nvPr/>
        </p:nvCxnSpPr>
        <p:spPr>
          <a:xfrm flipV="1">
            <a:off x="10103219" y="3697940"/>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十字形 16">
            <a:extLst>
              <a:ext uri="{FF2B5EF4-FFF2-40B4-BE49-F238E27FC236}">
                <a16:creationId xmlns:a16="http://schemas.microsoft.com/office/drawing/2014/main" id="{9A7840C5-D713-6D5D-F2AB-6B5310A212B3}"/>
              </a:ext>
            </a:extLst>
          </p:cNvPr>
          <p:cNvSpPr/>
          <p:nvPr/>
        </p:nvSpPr>
        <p:spPr>
          <a:xfrm>
            <a:off x="4294089" y="5190567"/>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十字形 17">
            <a:extLst>
              <a:ext uri="{FF2B5EF4-FFF2-40B4-BE49-F238E27FC236}">
                <a16:creationId xmlns:a16="http://schemas.microsoft.com/office/drawing/2014/main" id="{940E06EC-BABD-06B2-96F2-E3D2F0719303}"/>
              </a:ext>
            </a:extLst>
          </p:cNvPr>
          <p:cNvSpPr/>
          <p:nvPr/>
        </p:nvSpPr>
        <p:spPr>
          <a:xfrm>
            <a:off x="6167713" y="5190567"/>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十字形 18">
            <a:extLst>
              <a:ext uri="{FF2B5EF4-FFF2-40B4-BE49-F238E27FC236}">
                <a16:creationId xmlns:a16="http://schemas.microsoft.com/office/drawing/2014/main" id="{7C179532-6CB5-AE5B-70F1-B5DE7A15CB2A}"/>
              </a:ext>
            </a:extLst>
          </p:cNvPr>
          <p:cNvSpPr/>
          <p:nvPr/>
        </p:nvSpPr>
        <p:spPr>
          <a:xfrm>
            <a:off x="8041337" y="5190567"/>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十字形 19">
            <a:extLst>
              <a:ext uri="{FF2B5EF4-FFF2-40B4-BE49-F238E27FC236}">
                <a16:creationId xmlns:a16="http://schemas.microsoft.com/office/drawing/2014/main" id="{439B511B-45ED-8309-89D2-459D1D801B71}"/>
              </a:ext>
            </a:extLst>
          </p:cNvPr>
          <p:cNvSpPr/>
          <p:nvPr/>
        </p:nvSpPr>
        <p:spPr>
          <a:xfrm>
            <a:off x="9914959" y="5190567"/>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a:extLst>
              <a:ext uri="{FF2B5EF4-FFF2-40B4-BE49-F238E27FC236}">
                <a16:creationId xmlns:a16="http://schemas.microsoft.com/office/drawing/2014/main" id="{B848BDE1-3659-23C0-4619-76170D1D66B2}"/>
              </a:ext>
            </a:extLst>
          </p:cNvPr>
          <p:cNvSpPr/>
          <p:nvPr/>
        </p:nvSpPr>
        <p:spPr>
          <a:xfrm>
            <a:off x="3669366" y="4074459"/>
            <a:ext cx="1634938" cy="32272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A</a:t>
            </a:r>
            <a:endParaRPr kumimoji="1" lang="ja-JP" altLang="en-US" dirty="0"/>
          </a:p>
        </p:txBody>
      </p:sp>
      <p:sp>
        <p:nvSpPr>
          <p:cNvPr id="22" name="正方形/長方形 21">
            <a:extLst>
              <a:ext uri="{FF2B5EF4-FFF2-40B4-BE49-F238E27FC236}">
                <a16:creationId xmlns:a16="http://schemas.microsoft.com/office/drawing/2014/main" id="{94DCDCCF-BFC2-342A-1A1A-48B24045AB6A}"/>
              </a:ext>
            </a:extLst>
          </p:cNvPr>
          <p:cNvSpPr/>
          <p:nvPr/>
        </p:nvSpPr>
        <p:spPr>
          <a:xfrm>
            <a:off x="5542990" y="4074459"/>
            <a:ext cx="1634938" cy="32272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A</a:t>
            </a:r>
            <a:endParaRPr kumimoji="1" lang="ja-JP" altLang="en-US" dirty="0"/>
          </a:p>
        </p:txBody>
      </p:sp>
      <p:sp>
        <p:nvSpPr>
          <p:cNvPr id="23" name="正方形/長方形 22">
            <a:extLst>
              <a:ext uri="{FF2B5EF4-FFF2-40B4-BE49-F238E27FC236}">
                <a16:creationId xmlns:a16="http://schemas.microsoft.com/office/drawing/2014/main" id="{89B58B60-264D-B123-6CC3-2E70AC0FFAA3}"/>
              </a:ext>
            </a:extLst>
          </p:cNvPr>
          <p:cNvSpPr/>
          <p:nvPr/>
        </p:nvSpPr>
        <p:spPr>
          <a:xfrm>
            <a:off x="7416616" y="4074459"/>
            <a:ext cx="1634938" cy="322729"/>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B</a:t>
            </a:r>
            <a:endParaRPr kumimoji="1" lang="ja-JP" altLang="en-US" dirty="0"/>
          </a:p>
        </p:txBody>
      </p:sp>
      <p:sp>
        <p:nvSpPr>
          <p:cNvPr id="24" name="正方形/長方形 23">
            <a:extLst>
              <a:ext uri="{FF2B5EF4-FFF2-40B4-BE49-F238E27FC236}">
                <a16:creationId xmlns:a16="http://schemas.microsoft.com/office/drawing/2014/main" id="{3C81F36F-9367-7A42-9541-08B35306A65A}"/>
              </a:ext>
            </a:extLst>
          </p:cNvPr>
          <p:cNvSpPr/>
          <p:nvPr/>
        </p:nvSpPr>
        <p:spPr>
          <a:xfrm>
            <a:off x="9290236" y="4074459"/>
            <a:ext cx="1634938" cy="322729"/>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B</a:t>
            </a:r>
            <a:endParaRPr kumimoji="1" lang="ja-JP" altLang="en-US" dirty="0"/>
          </a:p>
        </p:txBody>
      </p:sp>
      <p:sp>
        <p:nvSpPr>
          <p:cNvPr id="25" name="十字形 24">
            <a:extLst>
              <a:ext uri="{FF2B5EF4-FFF2-40B4-BE49-F238E27FC236}">
                <a16:creationId xmlns:a16="http://schemas.microsoft.com/office/drawing/2014/main" id="{37C28E08-F293-121C-779C-AB52140A3FC5}"/>
              </a:ext>
            </a:extLst>
          </p:cNvPr>
          <p:cNvSpPr/>
          <p:nvPr/>
        </p:nvSpPr>
        <p:spPr>
          <a:xfrm>
            <a:off x="4298575" y="4424084"/>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十字形 25">
            <a:extLst>
              <a:ext uri="{FF2B5EF4-FFF2-40B4-BE49-F238E27FC236}">
                <a16:creationId xmlns:a16="http://schemas.microsoft.com/office/drawing/2014/main" id="{F36DDF2B-E190-8990-0292-7497890929B5}"/>
              </a:ext>
            </a:extLst>
          </p:cNvPr>
          <p:cNvSpPr/>
          <p:nvPr/>
        </p:nvSpPr>
        <p:spPr>
          <a:xfrm>
            <a:off x="6172199" y="4424084"/>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十字形 26">
            <a:extLst>
              <a:ext uri="{FF2B5EF4-FFF2-40B4-BE49-F238E27FC236}">
                <a16:creationId xmlns:a16="http://schemas.microsoft.com/office/drawing/2014/main" id="{4E8E93C5-9481-FF81-945A-0D4D082C2564}"/>
              </a:ext>
            </a:extLst>
          </p:cNvPr>
          <p:cNvSpPr/>
          <p:nvPr/>
        </p:nvSpPr>
        <p:spPr>
          <a:xfrm>
            <a:off x="8045823" y="4424084"/>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十字形 27">
            <a:extLst>
              <a:ext uri="{FF2B5EF4-FFF2-40B4-BE49-F238E27FC236}">
                <a16:creationId xmlns:a16="http://schemas.microsoft.com/office/drawing/2014/main" id="{509BAD06-AD0A-76AB-E5B1-017C84BD65B9}"/>
              </a:ext>
            </a:extLst>
          </p:cNvPr>
          <p:cNvSpPr/>
          <p:nvPr/>
        </p:nvSpPr>
        <p:spPr>
          <a:xfrm>
            <a:off x="9919445" y="4424084"/>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テキスト ボックス 28">
            <a:extLst>
              <a:ext uri="{FF2B5EF4-FFF2-40B4-BE49-F238E27FC236}">
                <a16:creationId xmlns:a16="http://schemas.microsoft.com/office/drawing/2014/main" id="{A6672B9D-C1F0-2D0F-19D4-2682C0512F97}"/>
              </a:ext>
            </a:extLst>
          </p:cNvPr>
          <p:cNvSpPr txBox="1"/>
          <p:nvPr/>
        </p:nvSpPr>
        <p:spPr>
          <a:xfrm>
            <a:off x="793377" y="3974213"/>
            <a:ext cx="2637301" cy="800219"/>
          </a:xfrm>
          <a:prstGeom prst="rect">
            <a:avLst/>
          </a:prstGeom>
          <a:noFill/>
        </p:spPr>
        <p:txBody>
          <a:bodyPr wrap="square" rtlCol="0">
            <a:spAutoFit/>
          </a:bodyPr>
          <a:lstStyle/>
          <a:p>
            <a:pPr algn="r"/>
            <a:r>
              <a:rPr kumimoji="1" lang="en-US" altLang="ja-JP" sz="2800" dirty="0">
                <a:solidFill>
                  <a:schemeClr val="tx1">
                    <a:lumMod val="85000"/>
                    <a:lumOff val="15000"/>
                  </a:schemeClr>
                </a:solidFill>
              </a:rPr>
              <a:t>Segment</a:t>
            </a:r>
          </a:p>
          <a:p>
            <a:pPr algn="r"/>
            <a:r>
              <a:rPr kumimoji="1" lang="en-US" altLang="ja-JP" dirty="0">
                <a:solidFill>
                  <a:schemeClr val="tx1">
                    <a:lumMod val="85000"/>
                    <a:lumOff val="15000"/>
                  </a:schemeClr>
                </a:solidFill>
              </a:rPr>
              <a:t>(Type of Vectors: 2)</a:t>
            </a:r>
            <a:endParaRPr kumimoji="1" lang="ja-JP" altLang="en-US" dirty="0">
              <a:solidFill>
                <a:schemeClr val="tx1">
                  <a:lumMod val="85000"/>
                  <a:lumOff val="15000"/>
                </a:schemeClr>
              </a:solidFill>
            </a:endParaRPr>
          </a:p>
        </p:txBody>
      </p:sp>
      <p:sp>
        <p:nvSpPr>
          <p:cNvPr id="30" name="テキスト ボックス 29">
            <a:extLst>
              <a:ext uri="{FF2B5EF4-FFF2-40B4-BE49-F238E27FC236}">
                <a16:creationId xmlns:a16="http://schemas.microsoft.com/office/drawing/2014/main" id="{CCE593FB-670C-A07A-B44E-16C1A2CE55E9}"/>
              </a:ext>
            </a:extLst>
          </p:cNvPr>
          <p:cNvSpPr txBox="1"/>
          <p:nvPr/>
        </p:nvSpPr>
        <p:spPr>
          <a:xfrm>
            <a:off x="793377" y="4740696"/>
            <a:ext cx="2632815" cy="1231106"/>
          </a:xfrm>
          <a:prstGeom prst="rect">
            <a:avLst/>
          </a:prstGeom>
          <a:noFill/>
        </p:spPr>
        <p:txBody>
          <a:bodyPr wrap="square" rtlCol="0">
            <a:spAutoFit/>
          </a:bodyPr>
          <a:lstStyle/>
          <a:p>
            <a:pPr algn="r"/>
            <a:r>
              <a:rPr kumimoji="1" lang="en-US" altLang="ja-JP" sz="2800" dirty="0">
                <a:solidFill>
                  <a:schemeClr val="tx1">
                    <a:lumMod val="85000"/>
                    <a:lumOff val="15000"/>
                  </a:schemeClr>
                </a:solidFill>
              </a:rPr>
              <a:t>Position</a:t>
            </a:r>
          </a:p>
          <a:p>
            <a:pPr algn="r"/>
            <a:r>
              <a:rPr kumimoji="1" lang="en-US" altLang="ja-JP" dirty="0">
                <a:solidFill>
                  <a:schemeClr val="tx1">
                    <a:lumMod val="85000"/>
                    <a:lumOff val="15000"/>
                  </a:schemeClr>
                </a:solidFill>
              </a:rPr>
              <a:t>(Type of Vectors: 512)</a:t>
            </a:r>
            <a:endParaRPr kumimoji="1" lang="ja-JP" altLang="en-US" dirty="0">
              <a:solidFill>
                <a:schemeClr val="tx1">
                  <a:lumMod val="85000"/>
                  <a:lumOff val="15000"/>
                </a:schemeClr>
              </a:solidFill>
            </a:endParaRPr>
          </a:p>
          <a:p>
            <a:pPr algn="r"/>
            <a:endParaRPr kumimoji="1" lang="ja-JP" altLang="en-US" sz="2800" dirty="0">
              <a:solidFill>
                <a:schemeClr val="tx1">
                  <a:lumMod val="85000"/>
                  <a:lumOff val="15000"/>
                </a:schemeClr>
              </a:solidFill>
            </a:endParaRPr>
          </a:p>
        </p:txBody>
      </p:sp>
      <p:sp>
        <p:nvSpPr>
          <p:cNvPr id="31" name="テキスト ボックス 30">
            <a:extLst>
              <a:ext uri="{FF2B5EF4-FFF2-40B4-BE49-F238E27FC236}">
                <a16:creationId xmlns:a16="http://schemas.microsoft.com/office/drawing/2014/main" id="{93D60A0C-64AF-0972-FD6F-40F722AE6400}"/>
              </a:ext>
            </a:extLst>
          </p:cNvPr>
          <p:cNvSpPr txBox="1"/>
          <p:nvPr/>
        </p:nvSpPr>
        <p:spPr>
          <a:xfrm>
            <a:off x="793377" y="5493733"/>
            <a:ext cx="2632816" cy="800219"/>
          </a:xfrm>
          <a:prstGeom prst="rect">
            <a:avLst/>
          </a:prstGeom>
          <a:noFill/>
        </p:spPr>
        <p:txBody>
          <a:bodyPr wrap="square" rtlCol="0">
            <a:spAutoFit/>
          </a:bodyPr>
          <a:lstStyle/>
          <a:p>
            <a:pPr algn="r"/>
            <a:r>
              <a:rPr kumimoji="1" lang="en-US" altLang="ja-JP" sz="2800" dirty="0" err="1">
                <a:solidFill>
                  <a:schemeClr val="tx1">
                    <a:lumMod val="85000"/>
                    <a:lumOff val="15000"/>
                  </a:schemeClr>
                </a:solidFill>
              </a:rPr>
              <a:t>WordPiece</a:t>
            </a:r>
            <a:endParaRPr kumimoji="1" lang="en-US" altLang="ja-JP" sz="2800" dirty="0">
              <a:solidFill>
                <a:schemeClr val="tx1">
                  <a:lumMod val="85000"/>
                  <a:lumOff val="15000"/>
                </a:schemeClr>
              </a:solidFill>
            </a:endParaRPr>
          </a:p>
          <a:p>
            <a:pPr algn="r"/>
            <a:r>
              <a:rPr kumimoji="1" lang="en-US" altLang="ja-JP" dirty="0">
                <a:solidFill>
                  <a:schemeClr val="tx1">
                    <a:lumMod val="85000"/>
                    <a:lumOff val="15000"/>
                  </a:schemeClr>
                </a:solidFill>
              </a:rPr>
              <a:t>(Type of Vectors: 30522)</a:t>
            </a:r>
            <a:endParaRPr kumimoji="1" lang="ja-JP" altLang="en-US" dirty="0">
              <a:solidFill>
                <a:schemeClr val="tx1">
                  <a:lumMod val="85000"/>
                  <a:lumOff val="15000"/>
                </a:schemeClr>
              </a:solidFill>
            </a:endParaRPr>
          </a:p>
        </p:txBody>
      </p:sp>
    </p:spTree>
    <p:extLst>
      <p:ext uri="{BB962C8B-B14F-4D97-AF65-F5344CB8AC3E}">
        <p14:creationId xmlns:p14="http://schemas.microsoft.com/office/powerpoint/2010/main" val="167418088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CCCBB33-A794-2955-DE58-E71156DE7F41}"/>
              </a:ext>
            </a:extLst>
          </p:cNvPr>
          <p:cNvSpPr>
            <a:spLocks noGrp="1"/>
          </p:cNvSpPr>
          <p:nvPr>
            <p:ph type="title"/>
          </p:nvPr>
        </p:nvSpPr>
        <p:spPr/>
        <p:txBody>
          <a:bodyPr/>
          <a:lstStyle/>
          <a:p>
            <a:r>
              <a:rPr lang="en-US" altLang="ja-JP" dirty="0" err="1"/>
              <a:t>GeLU</a:t>
            </a:r>
            <a:r>
              <a:rPr lang="en-US" altLang="ja-JP" dirty="0"/>
              <a:t> ?</a:t>
            </a:r>
            <a:endParaRPr lang="ja-JP" altLang="en-US" dirty="0"/>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CBEFE00E-34ED-8DB5-D664-14C11EE27E5C}"/>
                  </a:ext>
                </a:extLst>
              </p:cNvPr>
              <p:cNvSpPr>
                <a:spLocks noGrp="1"/>
              </p:cNvSpPr>
              <p:nvPr>
                <p:ph idx="1"/>
              </p:nvPr>
            </p:nvSpPr>
            <p:spPr>
              <a:xfrm>
                <a:off x="1097280" y="1997842"/>
                <a:ext cx="10058400" cy="2116958"/>
              </a:xfrm>
            </p:spPr>
            <p:txBody>
              <a:bodyPr>
                <a:normAutofit/>
              </a:bodyPr>
              <a:lstStyle/>
              <a:p>
                <a14:m>
                  <m:oMath xmlns:m="http://schemas.openxmlformats.org/officeDocument/2006/math">
                    <m:r>
                      <a:rPr lang="en-US" altLang="ja-JP" sz="2800" b="0" i="1" smtClean="0">
                        <a:latin typeface="Cambria Math" panose="02040503050406030204" pitchFamily="18" charset="0"/>
                      </a:rPr>
                      <m:t>𝐺𝐸𝐿𝑈</m:t>
                    </m:r>
                    <m:d>
                      <m:dPr>
                        <m:ctrlPr>
                          <a:rPr lang="en-US" altLang="ja-JP" sz="2800" b="0" i="1" smtClean="0">
                            <a:latin typeface="Cambria Math" panose="02040503050406030204" pitchFamily="18" charset="0"/>
                          </a:rPr>
                        </m:ctrlPr>
                      </m:dPr>
                      <m:e>
                        <m:r>
                          <a:rPr lang="en-US" altLang="ja-JP" sz="2800" b="0" i="1" smtClean="0">
                            <a:latin typeface="Cambria Math" panose="02040503050406030204" pitchFamily="18" charset="0"/>
                          </a:rPr>
                          <m:t>𝑥</m:t>
                        </m:r>
                      </m:e>
                    </m:d>
                    <m:r>
                      <a:rPr lang="en-US" altLang="ja-JP" sz="2800" b="0" i="1" smtClean="0">
                        <a:latin typeface="Cambria Math" panose="02040503050406030204" pitchFamily="18" charset="0"/>
                      </a:rPr>
                      <m:t>=</m:t>
                    </m:r>
                    <m:r>
                      <a:rPr lang="en-US" altLang="ja-JP" sz="2800" b="0" i="1" smtClean="0">
                        <a:latin typeface="Cambria Math" panose="02040503050406030204" pitchFamily="18" charset="0"/>
                      </a:rPr>
                      <m:t>𝑥𝑃</m:t>
                    </m:r>
                    <m:d>
                      <m:dPr>
                        <m:ctrlPr>
                          <a:rPr lang="en-US" altLang="ja-JP" sz="2800" b="0" i="1" smtClean="0">
                            <a:latin typeface="Cambria Math" panose="02040503050406030204" pitchFamily="18" charset="0"/>
                          </a:rPr>
                        </m:ctrlPr>
                      </m:dPr>
                      <m:e>
                        <m:r>
                          <a:rPr lang="en-US" altLang="ja-JP" sz="2800" b="0" i="1" smtClean="0">
                            <a:latin typeface="Cambria Math" panose="02040503050406030204" pitchFamily="18" charset="0"/>
                          </a:rPr>
                          <m:t>𝑋</m:t>
                        </m:r>
                        <m:r>
                          <a:rPr lang="en-US" altLang="ja-JP" sz="2800" b="0" i="1" smtClean="0">
                            <a:latin typeface="Cambria Math" panose="02040503050406030204" pitchFamily="18" charset="0"/>
                            <a:ea typeface="Cambria Math" panose="02040503050406030204" pitchFamily="18" charset="0"/>
                          </a:rPr>
                          <m:t>≤</m:t>
                        </m:r>
                        <m:r>
                          <a:rPr lang="en-US" altLang="ja-JP" sz="2800" b="0" i="1" smtClean="0">
                            <a:latin typeface="Cambria Math" panose="02040503050406030204" pitchFamily="18" charset="0"/>
                            <a:ea typeface="Cambria Math" panose="02040503050406030204" pitchFamily="18" charset="0"/>
                          </a:rPr>
                          <m:t>𝑥</m:t>
                        </m:r>
                      </m:e>
                    </m:d>
                    <m:r>
                      <a:rPr lang="en-US" altLang="ja-JP" sz="2800" b="0" i="1" smtClean="0">
                        <a:latin typeface="Cambria Math" panose="02040503050406030204" pitchFamily="18" charset="0"/>
                        <a:ea typeface="Cambria Math" panose="02040503050406030204" pitchFamily="18" charset="0"/>
                      </a:rPr>
                      <m:t>=</m:t>
                    </m:r>
                    <m:r>
                      <a:rPr lang="en-US" altLang="ja-JP" sz="2800" b="0" i="1" smtClean="0">
                        <a:latin typeface="Cambria Math" panose="02040503050406030204" pitchFamily="18" charset="0"/>
                        <a:ea typeface="Cambria Math" panose="02040503050406030204" pitchFamily="18" charset="0"/>
                      </a:rPr>
                      <m:t>𝑥</m:t>
                    </m:r>
                    <m:r>
                      <a:rPr lang="ja-JP" altLang="en-US" sz="2800" i="1" dirty="0" smtClean="0">
                        <a:latin typeface="Cambria Math" panose="02040503050406030204" pitchFamily="18" charset="0"/>
                      </a:rPr>
                      <m:t>𝛷</m:t>
                    </m:r>
                    <m:d>
                      <m:dPr>
                        <m:ctrlPr>
                          <a:rPr lang="en-US" altLang="ja-JP" sz="2800" b="0" i="1" dirty="0" smtClean="0">
                            <a:latin typeface="Cambria Math" panose="02040503050406030204" pitchFamily="18" charset="0"/>
                          </a:rPr>
                        </m:ctrlPr>
                      </m:dPr>
                      <m:e>
                        <m:r>
                          <a:rPr lang="en-US" altLang="ja-JP" sz="2800" b="0" i="1" dirty="0" smtClean="0">
                            <a:latin typeface="Cambria Math" panose="02040503050406030204" pitchFamily="18" charset="0"/>
                          </a:rPr>
                          <m:t>𝑥</m:t>
                        </m:r>
                      </m:e>
                    </m:d>
                    <m:r>
                      <a:rPr lang="en-US" altLang="ja-JP" sz="2800" b="0" i="1" dirty="0" smtClean="0">
                        <a:latin typeface="Cambria Math" panose="02040503050406030204" pitchFamily="18" charset="0"/>
                      </a:rPr>
                      <m:t>=</m:t>
                    </m:r>
                    <m:r>
                      <a:rPr lang="en-US" altLang="ja-JP" sz="2800" b="0" i="1" dirty="0" smtClean="0">
                        <a:latin typeface="Cambria Math" panose="02040503050406030204" pitchFamily="18" charset="0"/>
                      </a:rPr>
                      <m:t>𝑥</m:t>
                    </m:r>
                    <m:r>
                      <a:rPr lang="en-US" altLang="ja-JP" sz="2800" b="0" i="1" dirty="0" smtClean="0">
                        <a:latin typeface="Cambria Math" panose="02040503050406030204" pitchFamily="18" charset="0"/>
                      </a:rPr>
                      <m:t>∗</m:t>
                    </m:r>
                    <m:f>
                      <m:fPr>
                        <m:ctrlPr>
                          <a:rPr lang="en-US" altLang="ja-JP" sz="2800" b="0" i="1" dirty="0" smtClean="0">
                            <a:latin typeface="Cambria Math" panose="02040503050406030204" pitchFamily="18" charset="0"/>
                          </a:rPr>
                        </m:ctrlPr>
                      </m:fPr>
                      <m:num>
                        <m:r>
                          <a:rPr lang="en-US" altLang="ja-JP" sz="2800" b="0" i="1" dirty="0" smtClean="0">
                            <a:latin typeface="Cambria Math" panose="02040503050406030204" pitchFamily="18" charset="0"/>
                          </a:rPr>
                          <m:t>1</m:t>
                        </m:r>
                      </m:num>
                      <m:den>
                        <m:r>
                          <a:rPr lang="en-US" altLang="ja-JP" sz="2800" b="0" i="1" dirty="0" smtClean="0">
                            <a:latin typeface="Cambria Math" panose="02040503050406030204" pitchFamily="18" charset="0"/>
                          </a:rPr>
                          <m:t>2</m:t>
                        </m:r>
                      </m:den>
                    </m:f>
                    <m:r>
                      <a:rPr lang="en-US" altLang="ja-JP" sz="2800" b="0" i="1" dirty="0" smtClean="0">
                        <a:latin typeface="Cambria Math" panose="02040503050406030204" pitchFamily="18" charset="0"/>
                      </a:rPr>
                      <m:t>[1+</m:t>
                    </m:r>
                    <m:r>
                      <m:rPr>
                        <m:sty m:val="p"/>
                      </m:rPr>
                      <a:rPr lang="en-US" altLang="ja-JP" sz="2800" b="0" i="0" dirty="0" smtClean="0">
                        <a:latin typeface="Cambria Math" panose="02040503050406030204" pitchFamily="18" charset="0"/>
                      </a:rPr>
                      <m:t>erf</m:t>
                    </m:r>
                    <m:r>
                      <a:rPr lang="en-US" altLang="ja-JP" sz="2800" b="0" i="1" dirty="0" smtClean="0">
                        <a:latin typeface="Cambria Math" panose="02040503050406030204" pitchFamily="18" charset="0"/>
                      </a:rPr>
                      <m:t>⁡(</m:t>
                    </m:r>
                    <m:r>
                      <a:rPr lang="en-US" altLang="ja-JP" sz="2800" b="0" i="1" dirty="0" smtClean="0">
                        <a:latin typeface="Cambria Math" panose="02040503050406030204" pitchFamily="18" charset="0"/>
                      </a:rPr>
                      <m:t>𝑥</m:t>
                    </m:r>
                    <m:r>
                      <a:rPr lang="en-US" altLang="ja-JP" sz="2800" b="0" i="1" dirty="0" smtClean="0">
                        <a:latin typeface="Cambria Math" panose="02040503050406030204" pitchFamily="18" charset="0"/>
                      </a:rPr>
                      <m:t>/</m:t>
                    </m:r>
                    <m:rad>
                      <m:radPr>
                        <m:degHide m:val="on"/>
                        <m:ctrlPr>
                          <a:rPr lang="en-US" altLang="ja-JP" sz="2800" b="0" i="1" dirty="0" smtClean="0">
                            <a:latin typeface="Cambria Math" panose="02040503050406030204" pitchFamily="18" charset="0"/>
                          </a:rPr>
                        </m:ctrlPr>
                      </m:radPr>
                      <m:deg/>
                      <m:e>
                        <m:r>
                          <a:rPr lang="en-US" altLang="ja-JP" sz="2800" b="0" i="1" dirty="0" smtClean="0">
                            <a:latin typeface="Cambria Math" panose="02040503050406030204" pitchFamily="18" charset="0"/>
                          </a:rPr>
                          <m:t>2</m:t>
                        </m:r>
                      </m:e>
                    </m:rad>
                    <m:r>
                      <a:rPr lang="en-US" altLang="ja-JP" sz="2800" b="0" i="1" dirty="0" smtClean="0">
                        <a:latin typeface="Cambria Math" panose="02040503050406030204" pitchFamily="18" charset="0"/>
                      </a:rPr>
                      <m:t>)]</m:t>
                    </m:r>
                  </m:oMath>
                </a14:m>
                <a:endParaRPr lang="en-US" altLang="ja-JP" sz="2800" dirty="0"/>
              </a:p>
              <a:p>
                <a14:m>
                  <m:oMath xmlns:m="http://schemas.openxmlformats.org/officeDocument/2006/math">
                    <m:r>
                      <a:rPr lang="en-US" altLang="ja-JP" sz="2800" b="0" i="1" smtClean="0">
                        <a:latin typeface="Cambria Math" panose="02040503050406030204" pitchFamily="18" charset="0"/>
                      </a:rPr>
                      <m:t>=0.5</m:t>
                    </m:r>
                    <m:r>
                      <a:rPr lang="en-US" altLang="ja-JP" sz="2800" b="0" i="1" smtClean="0">
                        <a:latin typeface="Cambria Math" panose="02040503050406030204" pitchFamily="18" charset="0"/>
                      </a:rPr>
                      <m:t>𝑥</m:t>
                    </m:r>
                    <m:r>
                      <a:rPr lang="en-US" altLang="ja-JP" sz="2800" b="0" i="1" smtClean="0">
                        <a:latin typeface="Cambria Math" panose="02040503050406030204" pitchFamily="18" charset="0"/>
                      </a:rPr>
                      <m:t>(1+</m:t>
                    </m:r>
                    <m:func>
                      <m:funcPr>
                        <m:ctrlPr>
                          <a:rPr lang="en-US" altLang="ja-JP" sz="2800" b="0" i="1" smtClean="0">
                            <a:latin typeface="Cambria Math" panose="02040503050406030204" pitchFamily="18" charset="0"/>
                          </a:rPr>
                        </m:ctrlPr>
                      </m:funcPr>
                      <m:fName>
                        <m:r>
                          <m:rPr>
                            <m:sty m:val="p"/>
                          </m:rPr>
                          <a:rPr lang="en-US" altLang="ja-JP" sz="2800" b="0" i="0" smtClean="0">
                            <a:latin typeface="Cambria Math" panose="02040503050406030204" pitchFamily="18" charset="0"/>
                          </a:rPr>
                          <m:t>tanh</m:t>
                        </m:r>
                      </m:fName>
                      <m:e>
                        <m:d>
                          <m:dPr>
                            <m:begChr m:val="["/>
                            <m:endChr m:val="]"/>
                            <m:ctrlPr>
                              <a:rPr lang="en-US" altLang="ja-JP" sz="2800" b="0" i="1" smtClean="0">
                                <a:latin typeface="Cambria Math" panose="02040503050406030204" pitchFamily="18" charset="0"/>
                              </a:rPr>
                            </m:ctrlPr>
                          </m:dPr>
                          <m:e>
                            <m:rad>
                              <m:radPr>
                                <m:degHide m:val="on"/>
                                <m:ctrlPr>
                                  <a:rPr lang="en-US" altLang="ja-JP" sz="2800" b="0" i="1" smtClean="0">
                                    <a:latin typeface="Cambria Math" panose="02040503050406030204" pitchFamily="18" charset="0"/>
                                  </a:rPr>
                                </m:ctrlPr>
                              </m:radPr>
                              <m:deg/>
                              <m:e>
                                <m:f>
                                  <m:fPr>
                                    <m:ctrlPr>
                                      <a:rPr lang="en-US" altLang="ja-JP" sz="2800" b="0" i="1" smtClean="0">
                                        <a:latin typeface="Cambria Math" panose="02040503050406030204" pitchFamily="18" charset="0"/>
                                      </a:rPr>
                                    </m:ctrlPr>
                                  </m:fPr>
                                  <m:num>
                                    <m:r>
                                      <a:rPr lang="en-US" altLang="ja-JP" sz="2800" b="0" i="1" smtClean="0">
                                        <a:latin typeface="Cambria Math" panose="02040503050406030204" pitchFamily="18" charset="0"/>
                                      </a:rPr>
                                      <m:t>2</m:t>
                                    </m:r>
                                  </m:num>
                                  <m:den>
                                    <m:r>
                                      <a:rPr lang="ja-JP" altLang="en-US" sz="2800" b="0" i="1" smtClean="0">
                                        <a:latin typeface="Cambria Math" panose="02040503050406030204" pitchFamily="18" charset="0"/>
                                      </a:rPr>
                                      <m:t>𝜋</m:t>
                                    </m:r>
                                  </m:den>
                                </m:f>
                              </m:e>
                            </m:rad>
                            <m:d>
                              <m:dPr>
                                <m:ctrlPr>
                                  <a:rPr lang="en-US" altLang="ja-JP" sz="2800" b="0" i="1" smtClean="0">
                                    <a:latin typeface="Cambria Math" panose="02040503050406030204" pitchFamily="18" charset="0"/>
                                  </a:rPr>
                                </m:ctrlPr>
                              </m:dPr>
                              <m:e>
                                <m:r>
                                  <a:rPr lang="en-US" altLang="ja-JP" sz="2800" b="0" i="1" smtClean="0">
                                    <a:latin typeface="Cambria Math" panose="02040503050406030204" pitchFamily="18" charset="0"/>
                                  </a:rPr>
                                  <m:t>𝑥</m:t>
                                </m:r>
                                <m:r>
                                  <a:rPr lang="en-US" altLang="ja-JP" sz="2800" b="0" i="1" smtClean="0">
                                    <a:latin typeface="Cambria Math" panose="02040503050406030204" pitchFamily="18" charset="0"/>
                                  </a:rPr>
                                  <m:t>+0.044715</m:t>
                                </m:r>
                                <m:sSup>
                                  <m:sSupPr>
                                    <m:ctrlPr>
                                      <a:rPr lang="en-US" altLang="ja-JP" sz="2800" b="0" i="1" smtClean="0">
                                        <a:latin typeface="Cambria Math" panose="02040503050406030204" pitchFamily="18" charset="0"/>
                                      </a:rPr>
                                    </m:ctrlPr>
                                  </m:sSupPr>
                                  <m:e>
                                    <m:r>
                                      <a:rPr lang="en-US" altLang="ja-JP" sz="2800" b="0" i="1" smtClean="0">
                                        <a:latin typeface="Cambria Math" panose="02040503050406030204" pitchFamily="18" charset="0"/>
                                      </a:rPr>
                                      <m:t>𝑥</m:t>
                                    </m:r>
                                  </m:e>
                                  <m:sup>
                                    <m:r>
                                      <a:rPr lang="en-US" altLang="ja-JP" sz="2800" b="0" i="1" smtClean="0">
                                        <a:latin typeface="Cambria Math" panose="02040503050406030204" pitchFamily="18" charset="0"/>
                                      </a:rPr>
                                      <m:t>3</m:t>
                                    </m:r>
                                  </m:sup>
                                </m:sSup>
                              </m:e>
                            </m:d>
                          </m:e>
                        </m:d>
                      </m:e>
                    </m:func>
                    <m:r>
                      <a:rPr lang="en-US" altLang="ja-JP" sz="2800" b="0" i="1" smtClean="0">
                        <a:latin typeface="Cambria Math" panose="02040503050406030204" pitchFamily="18" charset="0"/>
                      </a:rPr>
                      <m:t>)</m:t>
                    </m:r>
                    <m:r>
                      <a:rPr lang="en-US" altLang="ja-JP" sz="2800" b="0" i="1" smtClean="0">
                        <a:latin typeface="Cambria Math" panose="02040503050406030204" pitchFamily="18" charset="0"/>
                        <a:ea typeface="Cambria Math" panose="02040503050406030204" pitchFamily="18" charset="0"/>
                      </a:rPr>
                      <m:t>≈</m:t>
                    </m:r>
                    <m:r>
                      <a:rPr lang="en-US" altLang="ja-JP" sz="2800" b="1" i="1" smtClean="0">
                        <a:latin typeface="Cambria Math" panose="02040503050406030204" pitchFamily="18" charset="0"/>
                        <a:ea typeface="Cambria Math" panose="02040503050406030204" pitchFamily="18" charset="0"/>
                      </a:rPr>
                      <m:t>𝒙</m:t>
                    </m:r>
                    <m:r>
                      <a:rPr lang="ja-JP" altLang="en-US" sz="2800" b="1" i="1" smtClean="0">
                        <a:latin typeface="Cambria Math" panose="02040503050406030204" pitchFamily="18" charset="0"/>
                        <a:ea typeface="Cambria Math" panose="02040503050406030204" pitchFamily="18" charset="0"/>
                      </a:rPr>
                      <m:t>𝝈</m:t>
                    </m:r>
                    <m:r>
                      <a:rPr lang="en-US" altLang="ja-JP" sz="2800" b="1" i="1" smtClean="0">
                        <a:latin typeface="Cambria Math" panose="02040503050406030204" pitchFamily="18" charset="0"/>
                        <a:ea typeface="Cambria Math" panose="02040503050406030204" pitchFamily="18" charset="0"/>
                      </a:rPr>
                      <m:t>(</m:t>
                    </m:r>
                    <m:r>
                      <a:rPr lang="en-US" altLang="ja-JP" sz="2800" b="1" i="1" smtClean="0">
                        <a:latin typeface="Cambria Math" panose="02040503050406030204" pitchFamily="18" charset="0"/>
                        <a:ea typeface="Cambria Math" panose="02040503050406030204" pitchFamily="18" charset="0"/>
                      </a:rPr>
                      <m:t>𝟏</m:t>
                    </m:r>
                    <m:r>
                      <a:rPr lang="en-US" altLang="ja-JP" sz="2800" b="1" i="1" smtClean="0">
                        <a:latin typeface="Cambria Math" panose="02040503050406030204" pitchFamily="18" charset="0"/>
                        <a:ea typeface="Cambria Math" panose="02040503050406030204" pitchFamily="18" charset="0"/>
                      </a:rPr>
                      <m:t>.</m:t>
                    </m:r>
                    <m:r>
                      <a:rPr lang="en-US" altLang="ja-JP" sz="2800" b="1" i="1" smtClean="0">
                        <a:latin typeface="Cambria Math" panose="02040503050406030204" pitchFamily="18" charset="0"/>
                        <a:ea typeface="Cambria Math" panose="02040503050406030204" pitchFamily="18" charset="0"/>
                      </a:rPr>
                      <m:t>𝟕𝟎𝟐</m:t>
                    </m:r>
                    <m:r>
                      <a:rPr lang="en-US" altLang="ja-JP" sz="2800" b="1" i="1" smtClean="0">
                        <a:latin typeface="Cambria Math" panose="02040503050406030204" pitchFamily="18" charset="0"/>
                        <a:ea typeface="Cambria Math" panose="02040503050406030204" pitchFamily="18" charset="0"/>
                      </a:rPr>
                      <m:t>𝒙</m:t>
                    </m:r>
                    <m:r>
                      <a:rPr lang="en-US" altLang="ja-JP" sz="2800" b="1" i="1" smtClean="0">
                        <a:latin typeface="Cambria Math" panose="02040503050406030204" pitchFamily="18" charset="0"/>
                        <a:ea typeface="Cambria Math" panose="02040503050406030204" pitchFamily="18" charset="0"/>
                      </a:rPr>
                      <m:t>)</m:t>
                    </m:r>
                  </m:oMath>
                </a14:m>
                <a:endParaRPr lang="ja-JP" altLang="en-US" sz="2800" b="1" dirty="0"/>
              </a:p>
            </p:txBody>
          </p:sp>
        </mc:Choice>
        <mc:Fallback xmlns="">
          <p:sp>
            <p:nvSpPr>
              <p:cNvPr id="3" name="コンテンツ プレースホルダー 2">
                <a:extLst>
                  <a:ext uri="{FF2B5EF4-FFF2-40B4-BE49-F238E27FC236}">
                    <a16:creationId xmlns:a16="http://schemas.microsoft.com/office/drawing/2014/main" id="{CBEFE00E-34ED-8DB5-D664-14C11EE27E5C}"/>
                  </a:ext>
                </a:extLst>
              </p:cNvPr>
              <p:cNvSpPr>
                <a:spLocks noGrp="1" noRot="1" noChangeAspect="1" noMove="1" noResize="1" noEditPoints="1" noAdjustHandles="1" noChangeArrowheads="1" noChangeShapeType="1" noTextEdit="1"/>
              </p:cNvSpPr>
              <p:nvPr>
                <p:ph idx="1"/>
              </p:nvPr>
            </p:nvSpPr>
            <p:spPr>
              <a:xfrm>
                <a:off x="1097280" y="1997842"/>
                <a:ext cx="10058400" cy="2116958"/>
              </a:xfrm>
              <a:blipFill>
                <a:blip r:embed="rId2"/>
                <a:stretch>
                  <a:fillRect/>
                </a:stretch>
              </a:blipFill>
            </p:spPr>
            <p:txBody>
              <a:bodyPr/>
              <a:lstStyle/>
              <a:p>
                <a:r>
                  <a:rPr lang="ja-JP" altLang="en-US">
                    <a:noFill/>
                  </a:rPr>
                  <a:t> </a:t>
                </a:r>
              </a:p>
            </p:txBody>
          </p:sp>
        </mc:Fallback>
      </mc:AlternateContent>
      <p:pic>
        <p:nvPicPr>
          <p:cNvPr id="5" name="図 4">
            <a:extLst>
              <a:ext uri="{FF2B5EF4-FFF2-40B4-BE49-F238E27FC236}">
                <a16:creationId xmlns:a16="http://schemas.microsoft.com/office/drawing/2014/main" id="{76B8EEE9-6588-AAC0-5D1C-B17CE17BEDEB}"/>
              </a:ext>
            </a:extLst>
          </p:cNvPr>
          <p:cNvPicPr>
            <a:picLocks noChangeAspect="1"/>
          </p:cNvPicPr>
          <p:nvPr/>
        </p:nvPicPr>
        <p:blipFill rotWithShape="1">
          <a:blip r:embed="rId3"/>
          <a:srcRect l="36380" t="35173" r="5689" b="32184"/>
          <a:stretch/>
        </p:blipFill>
        <p:spPr>
          <a:xfrm>
            <a:off x="1097279" y="3942449"/>
            <a:ext cx="3853093" cy="2442586"/>
          </a:xfrm>
          <a:prstGeom prst="rect">
            <a:avLst/>
          </a:prstGeom>
        </p:spPr>
      </p:pic>
      <p:pic>
        <p:nvPicPr>
          <p:cNvPr id="7" name="図 6">
            <a:extLst>
              <a:ext uri="{FF2B5EF4-FFF2-40B4-BE49-F238E27FC236}">
                <a16:creationId xmlns:a16="http://schemas.microsoft.com/office/drawing/2014/main" id="{E3E38C4A-7086-61DB-14A9-2DBAD02112C5}"/>
              </a:ext>
            </a:extLst>
          </p:cNvPr>
          <p:cNvPicPr>
            <a:picLocks noChangeAspect="1"/>
          </p:cNvPicPr>
          <p:nvPr/>
        </p:nvPicPr>
        <p:blipFill rotWithShape="1">
          <a:blip r:embed="rId4"/>
          <a:srcRect l="34569" t="39310" r="4655" b="41213"/>
          <a:stretch/>
        </p:blipFill>
        <p:spPr>
          <a:xfrm>
            <a:off x="7450784" y="3805886"/>
            <a:ext cx="3704896" cy="1335691"/>
          </a:xfrm>
          <a:prstGeom prst="rect">
            <a:avLst/>
          </a:prstGeom>
        </p:spPr>
      </p:pic>
      <p:pic>
        <p:nvPicPr>
          <p:cNvPr id="9" name="図 8">
            <a:extLst>
              <a:ext uri="{FF2B5EF4-FFF2-40B4-BE49-F238E27FC236}">
                <a16:creationId xmlns:a16="http://schemas.microsoft.com/office/drawing/2014/main" id="{3F33306E-30FE-D0C2-26DC-1885703ADDD8}"/>
              </a:ext>
            </a:extLst>
          </p:cNvPr>
          <p:cNvPicPr>
            <a:picLocks noChangeAspect="1"/>
          </p:cNvPicPr>
          <p:nvPr/>
        </p:nvPicPr>
        <p:blipFill rotWithShape="1">
          <a:blip r:embed="rId5"/>
          <a:srcRect l="34966" t="48045" r="4776" b="32479"/>
          <a:stretch/>
        </p:blipFill>
        <p:spPr>
          <a:xfrm>
            <a:off x="7466549" y="5141577"/>
            <a:ext cx="3673366" cy="1335691"/>
          </a:xfrm>
          <a:prstGeom prst="rect">
            <a:avLst/>
          </a:prstGeom>
        </p:spPr>
      </p:pic>
      <p:sp>
        <p:nvSpPr>
          <p:cNvPr id="10" name="テキスト ボックス 9">
            <a:extLst>
              <a:ext uri="{FF2B5EF4-FFF2-40B4-BE49-F238E27FC236}">
                <a16:creationId xmlns:a16="http://schemas.microsoft.com/office/drawing/2014/main" id="{24701826-369C-3568-C022-53C21707CDC2}"/>
              </a:ext>
            </a:extLst>
          </p:cNvPr>
          <p:cNvSpPr txBox="1"/>
          <p:nvPr/>
        </p:nvSpPr>
        <p:spPr>
          <a:xfrm>
            <a:off x="1213079" y="6503741"/>
            <a:ext cx="7051639" cy="311600"/>
          </a:xfrm>
          <a:prstGeom prst="rect">
            <a:avLst/>
          </a:prstGeom>
          <a:noFill/>
        </p:spPr>
        <p:txBody>
          <a:bodyPr wrap="square" rtlCol="0">
            <a:spAutoFit/>
          </a:bodyPr>
          <a:lstStyle/>
          <a:p>
            <a:r>
              <a:rPr kumimoji="1" lang="en-US" altLang="ja-JP" sz="1400" dirty="0">
                <a:solidFill>
                  <a:schemeClr val="bg1"/>
                </a:solidFill>
              </a:rPr>
              <a:t>Dan </a:t>
            </a:r>
            <a:r>
              <a:rPr kumimoji="1" lang="en-US" altLang="ja-JP" sz="1400" dirty="0" err="1">
                <a:solidFill>
                  <a:schemeClr val="bg1"/>
                </a:solidFill>
              </a:rPr>
              <a:t>Hendrycks</a:t>
            </a:r>
            <a:r>
              <a:rPr kumimoji="1" lang="en-US" altLang="ja-JP" sz="1400" dirty="0">
                <a:solidFill>
                  <a:schemeClr val="bg1"/>
                </a:solidFill>
              </a:rPr>
              <a:t> and Kevin </a:t>
            </a:r>
            <a:r>
              <a:rPr kumimoji="1" lang="en-US" altLang="ja-JP" sz="1400" dirty="0" err="1">
                <a:solidFill>
                  <a:schemeClr val="bg1"/>
                </a:solidFill>
              </a:rPr>
              <a:t>Gimpel</a:t>
            </a:r>
            <a:r>
              <a:rPr kumimoji="1" lang="en-US" altLang="ja-JP" sz="1400" dirty="0">
                <a:solidFill>
                  <a:schemeClr val="bg1"/>
                </a:solidFill>
              </a:rPr>
              <a:t>, “Gaussian Error Linear Units (GELUs)”, </a:t>
            </a:r>
            <a:r>
              <a:rPr kumimoji="1" lang="en-US" altLang="ja-JP" sz="1400" dirty="0" err="1">
                <a:solidFill>
                  <a:schemeClr val="bg1"/>
                </a:solidFill>
              </a:rPr>
              <a:t>arXiv</a:t>
            </a:r>
            <a:r>
              <a:rPr kumimoji="1" lang="en-US" altLang="ja-JP" sz="1400" dirty="0">
                <a:solidFill>
                  <a:schemeClr val="bg1"/>
                </a:solidFill>
              </a:rPr>
              <a:t>, 2016</a:t>
            </a:r>
            <a:endParaRPr kumimoji="1" lang="ja-JP" altLang="en-US" sz="1400" dirty="0">
              <a:solidFill>
                <a:schemeClr val="bg1"/>
              </a:solidFill>
            </a:endParaRPr>
          </a:p>
        </p:txBody>
      </p:sp>
    </p:spTree>
    <p:extLst>
      <p:ext uri="{BB962C8B-B14F-4D97-AF65-F5344CB8AC3E}">
        <p14:creationId xmlns:p14="http://schemas.microsoft.com/office/powerpoint/2010/main" val="39151825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045F1C0-4F58-256A-CE01-FCF75A9ACB66}"/>
              </a:ext>
            </a:extLst>
          </p:cNvPr>
          <p:cNvSpPr>
            <a:spLocks noGrp="1"/>
          </p:cNvSpPr>
          <p:nvPr>
            <p:ph type="title"/>
          </p:nvPr>
        </p:nvSpPr>
        <p:spPr/>
        <p:txBody>
          <a:bodyPr/>
          <a:lstStyle/>
          <a:p>
            <a:r>
              <a:rPr lang="en-US" altLang="ko-KR" dirty="0" err="1"/>
              <a:t>EmoBank</a:t>
            </a:r>
            <a:r>
              <a:rPr lang="en-US" altLang="ko-KR" dirty="0"/>
              <a:t> </a:t>
            </a:r>
            <a:r>
              <a:rPr lang="en-US" altLang="ko-KR" sz="1800" dirty="0"/>
              <a:t>(Sven </a:t>
            </a:r>
            <a:r>
              <a:rPr lang="en-US" altLang="ko-KR" sz="1800" dirty="0" err="1"/>
              <a:t>Buechel</a:t>
            </a:r>
            <a:r>
              <a:rPr lang="en-US" altLang="ko-KR" sz="1800" dirty="0"/>
              <a:t> et al.)</a:t>
            </a:r>
            <a:endParaRPr lang="ko-KR" altLang="en-US" sz="1800" dirty="0"/>
          </a:p>
        </p:txBody>
      </p:sp>
      <p:sp>
        <p:nvSpPr>
          <p:cNvPr id="3" name="내용 개체 틀 2">
            <a:extLst>
              <a:ext uri="{FF2B5EF4-FFF2-40B4-BE49-F238E27FC236}">
                <a16:creationId xmlns:a16="http://schemas.microsoft.com/office/drawing/2014/main" id="{64C24166-11C1-7989-087A-0B16395E41D9}"/>
              </a:ext>
            </a:extLst>
          </p:cNvPr>
          <p:cNvSpPr>
            <a:spLocks noGrp="1"/>
          </p:cNvSpPr>
          <p:nvPr>
            <p:ph idx="1"/>
          </p:nvPr>
        </p:nvSpPr>
        <p:spPr>
          <a:xfrm>
            <a:off x="1097280" y="1952090"/>
            <a:ext cx="10058400" cy="4397339"/>
          </a:xfrm>
        </p:spPr>
        <p:txBody>
          <a:bodyPr>
            <a:normAutofit fontScale="92500" lnSpcReduction="10000"/>
          </a:bodyPr>
          <a:lstStyle/>
          <a:p>
            <a:pPr>
              <a:buFont typeface="Wingdings" panose="05000000000000000000" pitchFamily="2" charset="2"/>
              <a:buChar char="l"/>
            </a:pPr>
            <a:r>
              <a:rPr lang="ja-JP" altLang="en-US" sz="2000" dirty="0"/>
              <a:t>既存のデータセット達は</a:t>
            </a:r>
            <a:r>
              <a:rPr lang="en-US" altLang="ja-JP" sz="2000" dirty="0"/>
              <a:t>Social media</a:t>
            </a:r>
            <a:r>
              <a:rPr lang="ja-JP" altLang="en-US" sz="2000" dirty="0"/>
              <a:t>及び、</a:t>
            </a:r>
            <a:r>
              <a:rPr lang="en-US" altLang="ja-JP" sz="2000" dirty="0"/>
              <a:t>review</a:t>
            </a:r>
            <a:r>
              <a:rPr lang="ja-JP" altLang="en-US" sz="2000" dirty="0"/>
              <a:t>に偏っていた。</a:t>
            </a:r>
            <a:endParaRPr lang="en-US" altLang="ja-JP" sz="2000" dirty="0"/>
          </a:p>
          <a:p>
            <a:pPr marL="0" indent="0">
              <a:buNone/>
            </a:pPr>
            <a:r>
              <a:rPr lang="ja-JP" altLang="en-US" sz="2000" dirty="0"/>
              <a:t>→色んな分野と</a:t>
            </a:r>
            <a:r>
              <a:rPr lang="en-US" altLang="ja-JP" sz="2000" dirty="0"/>
              <a:t>Platform</a:t>
            </a:r>
            <a:r>
              <a:rPr lang="ja-JP" altLang="en-US" sz="2000" dirty="0"/>
              <a:t>からデータを集めた。</a:t>
            </a:r>
            <a:endParaRPr lang="en-US" altLang="ja-JP" sz="2000" dirty="0"/>
          </a:p>
          <a:p>
            <a:pPr>
              <a:buFont typeface="Wingdings" panose="05000000000000000000" pitchFamily="2" charset="2"/>
              <a:buChar char="l"/>
            </a:pPr>
            <a:r>
              <a:rPr lang="en-US" altLang="ko-KR" sz="2000" dirty="0"/>
              <a:t>NLTK</a:t>
            </a:r>
            <a:r>
              <a:rPr lang="ja-JP" altLang="en-US" sz="2000" dirty="0"/>
              <a:t>でも提供されている</a:t>
            </a:r>
            <a:r>
              <a:rPr lang="en-US" altLang="ja-JP" sz="2000" dirty="0"/>
              <a:t>MASC(Manually Annotated Sub-Corpus)</a:t>
            </a:r>
            <a:r>
              <a:rPr lang="ja-JP" altLang="en-US" sz="2000" dirty="0"/>
              <a:t>にある多様なカテゴリーからコーパスを持ってきて構成した。</a:t>
            </a:r>
            <a:endParaRPr lang="en-US" altLang="ja-JP" sz="2000" dirty="0"/>
          </a:p>
          <a:p>
            <a:pPr>
              <a:buFont typeface="Wingdings" panose="05000000000000000000" pitchFamily="2" charset="2"/>
              <a:buChar char="l"/>
            </a:pPr>
            <a:r>
              <a:rPr lang="en-US" altLang="ja-JP" sz="2000" b="1" dirty="0"/>
              <a:t>C</a:t>
            </a:r>
            <a:r>
              <a:rPr lang="en-US" altLang="ko-KR" sz="2000" b="1" dirty="0"/>
              <a:t>rowdsourcing</a:t>
            </a:r>
            <a:r>
              <a:rPr lang="ja-JP" altLang="en-US" sz="2000" dirty="0"/>
              <a:t>でラベリング</a:t>
            </a:r>
            <a:endParaRPr lang="en-US" altLang="ja-JP" sz="2000" dirty="0"/>
          </a:p>
          <a:p>
            <a:pPr marL="0" indent="0">
              <a:buNone/>
            </a:pPr>
            <a:r>
              <a:rPr lang="ja-JP" altLang="en-US" sz="2000" dirty="0"/>
              <a:t>一部だけ</a:t>
            </a:r>
            <a:r>
              <a:rPr lang="ja-JP" altLang="en-US" sz="2000" b="1" dirty="0"/>
              <a:t>言語学を専攻した三人の学生が</a:t>
            </a:r>
            <a:r>
              <a:rPr lang="en-US" altLang="ja-JP" sz="2000" b="1" dirty="0"/>
              <a:t>VAD</a:t>
            </a:r>
            <a:r>
              <a:rPr lang="ja-JP" altLang="en-US" sz="2000" b="1" dirty="0"/>
              <a:t>を評価し、ラベルをつけ、</a:t>
            </a:r>
            <a:r>
              <a:rPr lang="en-US" altLang="ja-JP" sz="2000" b="1" dirty="0"/>
              <a:t>golden questions</a:t>
            </a:r>
            <a:r>
              <a:rPr lang="ja-JP" altLang="en-US" sz="2000" b="1" dirty="0"/>
              <a:t>を構成</a:t>
            </a:r>
            <a:r>
              <a:rPr lang="ja-JP" altLang="en-US" sz="2000" dirty="0"/>
              <a:t>し、品質を管理した。</a:t>
            </a:r>
            <a:endParaRPr lang="en-US" altLang="ja-JP" sz="2000" dirty="0"/>
          </a:p>
          <a:p>
            <a:pPr marL="0" indent="0">
              <a:buNone/>
            </a:pPr>
            <a:r>
              <a:rPr lang="ja-JP" altLang="en-US" sz="2000" dirty="0"/>
              <a:t>作業の殆どは殆どの</a:t>
            </a:r>
            <a:r>
              <a:rPr lang="en-US" altLang="ja-JP" sz="2000" dirty="0"/>
              <a:t>VAD</a:t>
            </a:r>
            <a:r>
              <a:rPr lang="ja-JP" altLang="en-US" sz="2000" dirty="0"/>
              <a:t>のデータセットが参考している</a:t>
            </a:r>
            <a:r>
              <a:rPr lang="en-US" altLang="ja-JP" sz="2000" dirty="0"/>
              <a:t>Bradley and Lang(1999)</a:t>
            </a:r>
            <a:r>
              <a:rPr lang="ja-JP" altLang="en-US" sz="2000" dirty="0"/>
              <a:t>の指示事項をもとにした。（ただし、９点の基準を５点に減らすことで認知負荷を減らせた。）</a:t>
            </a:r>
            <a:endParaRPr lang="en-US" altLang="ja-JP" sz="2000" dirty="0"/>
          </a:p>
          <a:p>
            <a:pPr marL="0" indent="0">
              <a:buNone/>
            </a:pPr>
            <a:r>
              <a:rPr lang="en-US" altLang="ja-JP" sz="2000" dirty="0"/>
              <a:t>Gold questions</a:t>
            </a:r>
            <a:r>
              <a:rPr lang="ja-JP" altLang="en-US" sz="2000" dirty="0"/>
              <a:t>によって評価され、</a:t>
            </a:r>
            <a:r>
              <a:rPr lang="ja-JP" altLang="en-US" sz="2000" b="1" dirty="0"/>
              <a:t>選別された</a:t>
            </a:r>
            <a:r>
              <a:rPr lang="en-US" altLang="ja-JP" sz="2000" b="1" dirty="0"/>
              <a:t>5</a:t>
            </a:r>
            <a:r>
              <a:rPr lang="ja-JP" altLang="en-US" sz="2000" b="1" dirty="0"/>
              <a:t>人の人がラベルを付けた</a:t>
            </a:r>
            <a:r>
              <a:rPr lang="ja-JP" altLang="en-US" sz="2000" dirty="0"/>
              <a:t>。（イギリス、アメリカ、アイランド、カナダ、オーストラリア、ニュージーランド）</a:t>
            </a:r>
            <a:endParaRPr lang="en-US" altLang="ja-JP" sz="2000" dirty="0"/>
          </a:p>
        </p:txBody>
      </p:sp>
    </p:spTree>
    <p:extLst>
      <p:ext uri="{BB962C8B-B14F-4D97-AF65-F5344CB8AC3E}">
        <p14:creationId xmlns:p14="http://schemas.microsoft.com/office/powerpoint/2010/main" val="2399277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9D6FC7-EB14-8C9D-C235-E35B330C7DA5}"/>
              </a:ext>
            </a:extLst>
          </p:cNvPr>
          <p:cNvSpPr>
            <a:spLocks noGrp="1"/>
          </p:cNvSpPr>
          <p:nvPr>
            <p:ph type="title"/>
          </p:nvPr>
        </p:nvSpPr>
        <p:spPr/>
        <p:txBody>
          <a:bodyPr/>
          <a:lstStyle/>
          <a:p>
            <a:r>
              <a:rPr kumimoji="1" lang="en-US" altLang="ja-JP" dirty="0" err="1"/>
              <a:t>EmoBank</a:t>
            </a:r>
            <a:r>
              <a:rPr kumimoji="1" lang="ja-JP" altLang="en-US" dirty="0"/>
              <a:t>のデータ分析</a:t>
            </a:r>
          </a:p>
        </p:txBody>
      </p:sp>
      <p:pic>
        <p:nvPicPr>
          <p:cNvPr id="5" name="그림 4" descr="텍스트, 도표, 그래프, 라인이(가) 표시된 사진&#10;&#10;자동 생성된 설명">
            <a:extLst>
              <a:ext uri="{FF2B5EF4-FFF2-40B4-BE49-F238E27FC236}">
                <a16:creationId xmlns:a16="http://schemas.microsoft.com/office/drawing/2014/main" id="{CFCE083E-55A8-4E0E-556C-F2102694B6F3}"/>
              </a:ext>
            </a:extLst>
          </p:cNvPr>
          <p:cNvPicPr>
            <a:picLocks noChangeAspect="1"/>
          </p:cNvPicPr>
          <p:nvPr/>
        </p:nvPicPr>
        <p:blipFill>
          <a:blip r:embed="rId2"/>
          <a:stretch>
            <a:fillRect/>
          </a:stretch>
        </p:blipFill>
        <p:spPr>
          <a:xfrm>
            <a:off x="681222" y="1985300"/>
            <a:ext cx="10890515" cy="4247471"/>
          </a:xfrm>
          <a:prstGeom prst="rect">
            <a:avLst/>
          </a:prstGeom>
        </p:spPr>
      </p:pic>
    </p:spTree>
    <p:extLst>
      <p:ext uri="{BB962C8B-B14F-4D97-AF65-F5344CB8AC3E}">
        <p14:creationId xmlns:p14="http://schemas.microsoft.com/office/powerpoint/2010/main" val="41819148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9D6FC7-EB14-8C9D-C235-E35B330C7DA5}"/>
              </a:ext>
            </a:extLst>
          </p:cNvPr>
          <p:cNvSpPr>
            <a:spLocks noGrp="1"/>
          </p:cNvSpPr>
          <p:nvPr>
            <p:ph type="title"/>
          </p:nvPr>
        </p:nvSpPr>
        <p:spPr/>
        <p:txBody>
          <a:bodyPr/>
          <a:lstStyle/>
          <a:p>
            <a:r>
              <a:rPr kumimoji="1" lang="en-US" altLang="ja-JP" dirty="0" err="1"/>
              <a:t>EmoBank</a:t>
            </a:r>
            <a:r>
              <a:rPr kumimoji="1" lang="ja-JP" altLang="en-US" dirty="0"/>
              <a:t>のデータ分析</a:t>
            </a:r>
          </a:p>
        </p:txBody>
      </p:sp>
      <p:pic>
        <p:nvPicPr>
          <p:cNvPr id="1026" name="Picture 2">
            <a:extLst>
              <a:ext uri="{FF2B5EF4-FFF2-40B4-BE49-F238E27FC236}">
                <a16:creationId xmlns:a16="http://schemas.microsoft.com/office/drawing/2014/main" id="{C10C71D5-9DE7-BA2C-870E-38A2F205A3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4905" y="2398619"/>
            <a:ext cx="4981575" cy="394335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95A47A3A-A56B-340F-C4AD-39D0D7908AB1}"/>
              </a:ext>
            </a:extLst>
          </p:cNvPr>
          <p:cNvSpPr txBox="1"/>
          <p:nvPr/>
        </p:nvSpPr>
        <p:spPr>
          <a:xfrm>
            <a:off x="1144905" y="1909482"/>
            <a:ext cx="3186954" cy="584775"/>
          </a:xfrm>
          <a:prstGeom prst="rect">
            <a:avLst/>
          </a:prstGeom>
          <a:noFill/>
        </p:spPr>
        <p:txBody>
          <a:bodyPr wrap="square" rtlCol="0">
            <a:spAutoFit/>
          </a:bodyPr>
          <a:lstStyle/>
          <a:p>
            <a:r>
              <a:rPr kumimoji="1" lang="en-US" altLang="ja-JP" sz="3200" dirty="0">
                <a:latin typeface="Abadi" panose="020B0604020104020204" pitchFamily="34" charset="0"/>
              </a:rPr>
              <a:t>Scatter Plot</a:t>
            </a:r>
            <a:endParaRPr kumimoji="1" lang="ja-JP" altLang="en-US" sz="3200" dirty="0">
              <a:latin typeface="Abadi" panose="020B0604020104020204" pitchFamily="34" charset="0"/>
            </a:endParaRPr>
          </a:p>
        </p:txBody>
      </p:sp>
      <p:pic>
        <p:nvPicPr>
          <p:cNvPr id="6" name="図 5">
            <a:extLst>
              <a:ext uri="{FF2B5EF4-FFF2-40B4-BE49-F238E27FC236}">
                <a16:creationId xmlns:a16="http://schemas.microsoft.com/office/drawing/2014/main" id="{CD70FD67-8666-2D94-B027-508A69B9569B}"/>
              </a:ext>
            </a:extLst>
          </p:cNvPr>
          <p:cNvPicPr>
            <a:picLocks noChangeAspect="1"/>
          </p:cNvPicPr>
          <p:nvPr/>
        </p:nvPicPr>
        <p:blipFill rotWithShape="1">
          <a:blip r:embed="rId3"/>
          <a:srcRect l="16396" t="51372" r="44780" b="36370"/>
          <a:stretch/>
        </p:blipFill>
        <p:spPr>
          <a:xfrm>
            <a:off x="6400799" y="2494255"/>
            <a:ext cx="4486789" cy="1593651"/>
          </a:xfrm>
          <a:prstGeom prst="rect">
            <a:avLst/>
          </a:prstGeom>
        </p:spPr>
      </p:pic>
      <p:sp>
        <p:nvSpPr>
          <p:cNvPr id="7" name="テキスト ボックス 6">
            <a:extLst>
              <a:ext uri="{FF2B5EF4-FFF2-40B4-BE49-F238E27FC236}">
                <a16:creationId xmlns:a16="http://schemas.microsoft.com/office/drawing/2014/main" id="{F7B4900B-4DC0-A815-9AEE-6387A6CF06B6}"/>
              </a:ext>
            </a:extLst>
          </p:cNvPr>
          <p:cNvSpPr txBox="1"/>
          <p:nvPr/>
        </p:nvSpPr>
        <p:spPr>
          <a:xfrm>
            <a:off x="6400799" y="1909481"/>
            <a:ext cx="3488552" cy="584775"/>
          </a:xfrm>
          <a:prstGeom prst="rect">
            <a:avLst/>
          </a:prstGeom>
          <a:noFill/>
        </p:spPr>
        <p:txBody>
          <a:bodyPr wrap="square" rtlCol="0">
            <a:spAutoFit/>
          </a:bodyPr>
          <a:lstStyle/>
          <a:p>
            <a:r>
              <a:rPr kumimoji="1" lang="en-US" altLang="ja-JP" sz="3200" dirty="0">
                <a:latin typeface="Abadi" panose="020B0604020104020204" pitchFamily="34" charset="0"/>
              </a:rPr>
              <a:t>Pearson </a:t>
            </a:r>
            <a:r>
              <a:rPr kumimoji="1" lang="ja-JP" altLang="en-US" sz="3200" dirty="0">
                <a:latin typeface="Abadi" panose="020B0604020104020204" pitchFamily="34" charset="0"/>
              </a:rPr>
              <a:t>相関関係</a:t>
            </a:r>
          </a:p>
        </p:txBody>
      </p:sp>
      <p:pic>
        <p:nvPicPr>
          <p:cNvPr id="10" name="그림 9">
            <a:extLst>
              <a:ext uri="{FF2B5EF4-FFF2-40B4-BE49-F238E27FC236}">
                <a16:creationId xmlns:a16="http://schemas.microsoft.com/office/drawing/2014/main" id="{E605DB92-3491-0E67-21AE-23499AC55023}"/>
              </a:ext>
            </a:extLst>
          </p:cNvPr>
          <p:cNvPicPr>
            <a:picLocks noChangeAspect="1"/>
          </p:cNvPicPr>
          <p:nvPr/>
        </p:nvPicPr>
        <p:blipFill rotWithShape="1">
          <a:blip r:embed="rId4"/>
          <a:srcRect l="34276" t="44912" r="38881" b="20936"/>
          <a:stretch/>
        </p:blipFill>
        <p:spPr>
          <a:xfrm>
            <a:off x="1097280" y="2494255"/>
            <a:ext cx="5271888" cy="3773018"/>
          </a:xfrm>
          <a:prstGeom prst="rect">
            <a:avLst/>
          </a:prstGeom>
        </p:spPr>
      </p:pic>
    </p:spTree>
    <p:extLst>
      <p:ext uri="{BB962C8B-B14F-4D97-AF65-F5344CB8AC3E}">
        <p14:creationId xmlns:p14="http://schemas.microsoft.com/office/powerpoint/2010/main" val="1573904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EBB6056-3310-B36E-133E-2897272933B3}"/>
              </a:ext>
            </a:extLst>
          </p:cNvPr>
          <p:cNvSpPr>
            <a:spLocks noGrp="1"/>
          </p:cNvSpPr>
          <p:nvPr>
            <p:ph type="title"/>
          </p:nvPr>
        </p:nvSpPr>
        <p:spPr/>
        <p:txBody>
          <a:bodyPr/>
          <a:lstStyle/>
          <a:p>
            <a:r>
              <a:rPr kumimoji="1" lang="en-US" altLang="ja-JP" dirty="0">
                <a:solidFill>
                  <a:srgbClr val="0070C0"/>
                </a:solidFill>
              </a:rPr>
              <a:t>V</a:t>
            </a:r>
            <a:r>
              <a:rPr kumimoji="1" lang="en-US" altLang="ja-JP" dirty="0">
                <a:solidFill>
                  <a:srgbClr val="FF0000"/>
                </a:solidFill>
              </a:rPr>
              <a:t>A</a:t>
            </a:r>
            <a:r>
              <a:rPr kumimoji="1" lang="en-US" altLang="ja-JP" dirty="0">
                <a:solidFill>
                  <a:srgbClr val="00B050"/>
                </a:solidFill>
              </a:rPr>
              <a:t>D</a:t>
            </a:r>
            <a:r>
              <a:rPr kumimoji="1" lang="ja-JP" altLang="en-US" dirty="0"/>
              <a:t>の間の相関関係</a:t>
            </a:r>
          </a:p>
        </p:txBody>
      </p:sp>
      <p:sp>
        <p:nvSpPr>
          <p:cNvPr id="3" name="コンテンツ プレースホルダー 2">
            <a:extLst>
              <a:ext uri="{FF2B5EF4-FFF2-40B4-BE49-F238E27FC236}">
                <a16:creationId xmlns:a16="http://schemas.microsoft.com/office/drawing/2014/main" id="{42BA57DB-2C06-59F9-586F-2D09C89FB881}"/>
              </a:ext>
            </a:extLst>
          </p:cNvPr>
          <p:cNvSpPr>
            <a:spLocks noGrp="1"/>
          </p:cNvSpPr>
          <p:nvPr>
            <p:ph idx="1"/>
          </p:nvPr>
        </p:nvSpPr>
        <p:spPr>
          <a:xfrm>
            <a:off x="1097280" y="2108201"/>
            <a:ext cx="10058400" cy="4185023"/>
          </a:xfrm>
        </p:spPr>
        <p:txBody>
          <a:bodyPr>
            <a:noAutofit/>
          </a:bodyPr>
          <a:lstStyle/>
          <a:p>
            <a:r>
              <a:rPr kumimoji="1" lang="en-US" altLang="ja-JP" sz="2800" dirty="0"/>
              <a:t>DUTCH AFFECTIVE WORD NORMS</a:t>
            </a:r>
          </a:p>
          <a:p>
            <a:r>
              <a:rPr lang="ja-JP" altLang="en-US" sz="2800" dirty="0"/>
              <a:t>オランダ語</a:t>
            </a:r>
            <a:r>
              <a:rPr lang="en-US" altLang="ja-JP" sz="2800" dirty="0"/>
              <a:t>4,300</a:t>
            </a:r>
            <a:r>
              <a:rPr lang="ja-JP" altLang="en-US" sz="2800" dirty="0"/>
              <a:t>単語に対する</a:t>
            </a:r>
            <a:r>
              <a:rPr lang="en-US" altLang="ja-JP" sz="2800" dirty="0"/>
              <a:t>VDA</a:t>
            </a:r>
            <a:r>
              <a:rPr lang="ja-JP" altLang="en-US" sz="2800" dirty="0"/>
              <a:t>の標準値を提示する。</a:t>
            </a:r>
            <a:endParaRPr kumimoji="1" lang="en-US" altLang="ja-JP" sz="2800" dirty="0"/>
          </a:p>
          <a:p>
            <a:r>
              <a:rPr kumimoji="1" lang="en-US" altLang="ja-JP" sz="2800" dirty="0">
                <a:solidFill>
                  <a:srgbClr val="0070C0"/>
                </a:solidFill>
              </a:rPr>
              <a:t>V(Valence)</a:t>
            </a:r>
            <a:r>
              <a:rPr kumimoji="1" lang="en-US" altLang="ja-JP" sz="2800" dirty="0"/>
              <a:t>, </a:t>
            </a:r>
            <a:r>
              <a:rPr kumimoji="1" lang="en-US" altLang="ja-JP" sz="2800" dirty="0">
                <a:solidFill>
                  <a:srgbClr val="FF0000"/>
                </a:solidFill>
              </a:rPr>
              <a:t>A(Arousal)</a:t>
            </a:r>
            <a:r>
              <a:rPr kumimoji="1" lang="en-US" altLang="ja-JP" sz="2800" dirty="0"/>
              <a:t>, </a:t>
            </a:r>
            <a:r>
              <a:rPr kumimoji="1" lang="en-US" altLang="ja-JP" sz="2800" dirty="0">
                <a:solidFill>
                  <a:srgbClr val="00B050"/>
                </a:solidFill>
              </a:rPr>
              <a:t>D(Dominance) </a:t>
            </a:r>
          </a:p>
          <a:p>
            <a:r>
              <a:rPr kumimoji="1" lang="en-US" altLang="ja-JP" sz="2800" dirty="0"/>
              <a:t>V</a:t>
            </a:r>
            <a:r>
              <a:rPr kumimoji="1" lang="ja-JP" altLang="en-US" sz="2800" dirty="0"/>
              <a:t>と</a:t>
            </a:r>
            <a:r>
              <a:rPr kumimoji="1" lang="en-US" altLang="ja-JP" sz="2800" dirty="0"/>
              <a:t>A</a:t>
            </a:r>
            <a:r>
              <a:rPr kumimoji="1" lang="ja-JP" altLang="en-US" sz="2800" dirty="0"/>
              <a:t>の間には</a:t>
            </a:r>
            <a:r>
              <a:rPr lang="ja-JP" altLang="en-US" sz="2800" dirty="0"/>
              <a:t>直接的な線形関係はなかったが、</a:t>
            </a:r>
            <a:r>
              <a:rPr lang="en-US" altLang="ja-JP" sz="2800" b="1" dirty="0">
                <a:solidFill>
                  <a:srgbClr val="0070C0"/>
                </a:solidFill>
              </a:rPr>
              <a:t>V</a:t>
            </a:r>
            <a:r>
              <a:rPr lang="ja-JP" altLang="en-US" sz="2800" b="1" dirty="0"/>
              <a:t>の</a:t>
            </a:r>
            <a:r>
              <a:rPr lang="ja-JP" altLang="en-US" sz="2800" b="1" u="sng" dirty="0"/>
              <a:t>偏差の二乗</a:t>
            </a:r>
            <a:r>
              <a:rPr lang="ja-JP" altLang="en-US" sz="2800" dirty="0"/>
              <a:t>と</a:t>
            </a:r>
            <a:r>
              <a:rPr lang="en-US" altLang="ja-JP" sz="2800" b="1" dirty="0">
                <a:solidFill>
                  <a:srgbClr val="FF0000"/>
                </a:solidFill>
              </a:rPr>
              <a:t>A</a:t>
            </a:r>
            <a:r>
              <a:rPr lang="ja-JP" altLang="en-US" sz="2800" dirty="0"/>
              <a:t>の間には</a:t>
            </a:r>
            <a:r>
              <a:rPr lang="ja-JP" altLang="en-US" sz="2800" b="1" dirty="0"/>
              <a:t>弱い相関関係</a:t>
            </a:r>
            <a:r>
              <a:rPr lang="en-US" altLang="ja-JP" sz="2800" b="1" dirty="0"/>
              <a:t>(r=0.29)</a:t>
            </a:r>
            <a:r>
              <a:rPr lang="ja-JP" altLang="en-US" sz="2800" dirty="0"/>
              <a:t>があった。</a:t>
            </a:r>
            <a:endParaRPr lang="en-US" altLang="ja-JP" sz="2800" dirty="0"/>
          </a:p>
          <a:p>
            <a:r>
              <a:rPr lang="en-US" altLang="ja-JP" sz="2800" b="1" dirty="0">
                <a:solidFill>
                  <a:srgbClr val="0070C0"/>
                </a:solidFill>
              </a:rPr>
              <a:t>V</a:t>
            </a:r>
            <a:r>
              <a:rPr lang="ja-JP" altLang="en-US" sz="2800" dirty="0"/>
              <a:t>と</a:t>
            </a:r>
            <a:r>
              <a:rPr lang="en-US" altLang="ja-JP" sz="2800" b="1" dirty="0">
                <a:solidFill>
                  <a:srgbClr val="00B050"/>
                </a:solidFill>
              </a:rPr>
              <a:t>D</a:t>
            </a:r>
            <a:r>
              <a:rPr lang="ja-JP" altLang="en-US" sz="2800" dirty="0"/>
              <a:t>は</a:t>
            </a:r>
            <a:r>
              <a:rPr lang="ja-JP" altLang="en-US" sz="2800" b="1" dirty="0"/>
              <a:t>弱い</a:t>
            </a:r>
            <a:r>
              <a:rPr lang="en-US" altLang="ja-JP" sz="2800" b="1" dirty="0"/>
              <a:t>(r=0.27)</a:t>
            </a:r>
            <a:r>
              <a:rPr lang="ja-JP" altLang="en-US" sz="2800" b="1" dirty="0"/>
              <a:t>相関関係</a:t>
            </a:r>
            <a:r>
              <a:rPr lang="ja-JP" altLang="en-US" sz="2800" dirty="0"/>
              <a:t>を見せた。</a:t>
            </a:r>
            <a:endParaRPr lang="en-US" altLang="ja-JP" sz="2800" dirty="0"/>
          </a:p>
          <a:p>
            <a:r>
              <a:rPr lang="en-US" altLang="ja-JP" sz="2800" b="1" dirty="0">
                <a:solidFill>
                  <a:srgbClr val="00B050"/>
                </a:solidFill>
              </a:rPr>
              <a:t>D</a:t>
            </a:r>
            <a:r>
              <a:rPr kumimoji="1" lang="ja-JP" altLang="en-US" sz="2800" dirty="0"/>
              <a:t>と</a:t>
            </a:r>
            <a:r>
              <a:rPr kumimoji="1" lang="en-US" altLang="ja-JP" sz="2800" b="1" dirty="0">
                <a:solidFill>
                  <a:srgbClr val="FF0000"/>
                </a:solidFill>
              </a:rPr>
              <a:t>A</a:t>
            </a:r>
            <a:r>
              <a:rPr kumimoji="1" lang="ja-JP" altLang="en-US" sz="2800" dirty="0"/>
              <a:t>は</a:t>
            </a:r>
            <a:r>
              <a:rPr kumimoji="1" lang="ja-JP" altLang="en-US" sz="2800" b="1" dirty="0"/>
              <a:t>強い相関関係</a:t>
            </a:r>
            <a:r>
              <a:rPr kumimoji="1" lang="en-US" altLang="ja-JP" sz="2800" b="1" dirty="0"/>
              <a:t>(r=0.59)</a:t>
            </a:r>
            <a:r>
              <a:rPr kumimoji="1" lang="ja-JP" altLang="en-US" sz="2800" dirty="0"/>
              <a:t>の相関関係を見せた。</a:t>
            </a:r>
          </a:p>
        </p:txBody>
      </p:sp>
      <p:sp>
        <p:nvSpPr>
          <p:cNvPr id="4" name="テキスト ボックス 3">
            <a:extLst>
              <a:ext uri="{FF2B5EF4-FFF2-40B4-BE49-F238E27FC236}">
                <a16:creationId xmlns:a16="http://schemas.microsoft.com/office/drawing/2014/main" id="{CEB6EC64-42CB-FD59-E370-9532BDAE8375}"/>
              </a:ext>
            </a:extLst>
          </p:cNvPr>
          <p:cNvSpPr txBox="1"/>
          <p:nvPr/>
        </p:nvSpPr>
        <p:spPr>
          <a:xfrm>
            <a:off x="1097280" y="6387353"/>
            <a:ext cx="10058400" cy="415498"/>
          </a:xfrm>
          <a:prstGeom prst="rect">
            <a:avLst/>
          </a:prstGeom>
          <a:noFill/>
        </p:spPr>
        <p:txBody>
          <a:bodyPr wrap="square" rtlCol="0">
            <a:spAutoFit/>
          </a:bodyPr>
          <a:lstStyle/>
          <a:p>
            <a:r>
              <a:rPr lang="en-US" altLang="ja-JP" sz="1050" b="0" i="0" dirty="0">
                <a:solidFill>
                  <a:schemeClr val="bg1"/>
                </a:solidFill>
                <a:effectLst/>
                <a:latin typeface="Söhne"/>
              </a:rPr>
              <a:t>M. Moors, A. De </a:t>
            </a:r>
            <a:r>
              <a:rPr lang="en-US" altLang="ja-JP" sz="1050" b="0" i="0" dirty="0" err="1">
                <a:solidFill>
                  <a:schemeClr val="bg1"/>
                </a:solidFill>
                <a:effectLst/>
                <a:latin typeface="Söhne"/>
              </a:rPr>
              <a:t>Houwer</a:t>
            </a:r>
            <a:r>
              <a:rPr lang="en-US" altLang="ja-JP" sz="1050" b="0" i="0" dirty="0">
                <a:solidFill>
                  <a:schemeClr val="bg1"/>
                </a:solidFill>
                <a:effectLst/>
                <a:latin typeface="Söhne"/>
              </a:rPr>
              <a:t>, J. Hermans, D. </a:t>
            </a:r>
            <a:r>
              <a:rPr lang="en-US" altLang="ja-JP" sz="1050" b="0" i="0" dirty="0" err="1">
                <a:solidFill>
                  <a:schemeClr val="bg1"/>
                </a:solidFill>
                <a:effectLst/>
                <a:latin typeface="Söhne"/>
              </a:rPr>
              <a:t>Wanmaker</a:t>
            </a:r>
            <a:r>
              <a:rPr lang="en-US" altLang="ja-JP" sz="1050" b="0" i="0" dirty="0">
                <a:solidFill>
                  <a:schemeClr val="bg1"/>
                </a:solidFill>
                <a:effectLst/>
                <a:latin typeface="Söhne"/>
              </a:rPr>
              <a:t>, S. van </a:t>
            </a:r>
            <a:r>
              <a:rPr lang="en-US" altLang="ja-JP" sz="1050" b="0" i="0" dirty="0" err="1">
                <a:solidFill>
                  <a:schemeClr val="bg1"/>
                </a:solidFill>
                <a:effectLst/>
                <a:latin typeface="Söhne"/>
              </a:rPr>
              <a:t>Schie</a:t>
            </a:r>
            <a:r>
              <a:rPr lang="en-US" altLang="ja-JP" sz="1050" b="0" i="0" dirty="0">
                <a:solidFill>
                  <a:schemeClr val="bg1"/>
                </a:solidFill>
                <a:effectLst/>
                <a:latin typeface="Söhne"/>
              </a:rPr>
              <a:t>, K. Van </a:t>
            </a:r>
            <a:r>
              <a:rPr lang="en-US" altLang="ja-JP" sz="1050" b="0" i="0" dirty="0" err="1">
                <a:solidFill>
                  <a:schemeClr val="bg1"/>
                </a:solidFill>
                <a:effectLst/>
                <a:latin typeface="Söhne"/>
              </a:rPr>
              <a:t>Harmelen</a:t>
            </a:r>
            <a:r>
              <a:rPr lang="en-US" altLang="ja-JP" sz="1050" b="0" i="0" dirty="0">
                <a:solidFill>
                  <a:schemeClr val="bg1"/>
                </a:solidFill>
                <a:effectLst/>
                <a:latin typeface="Söhne"/>
              </a:rPr>
              <a:t>, A. De </a:t>
            </a:r>
            <a:r>
              <a:rPr lang="en-US" altLang="ja-JP" sz="1050" b="0" i="0" dirty="0" err="1">
                <a:solidFill>
                  <a:schemeClr val="bg1"/>
                </a:solidFill>
                <a:effectLst/>
                <a:latin typeface="Söhne"/>
              </a:rPr>
              <a:t>Schryver</a:t>
            </a:r>
            <a:r>
              <a:rPr lang="en-US" altLang="ja-JP" sz="1050" b="0" i="0" dirty="0">
                <a:solidFill>
                  <a:schemeClr val="bg1"/>
                </a:solidFill>
                <a:effectLst/>
                <a:latin typeface="Söhne"/>
              </a:rPr>
              <a:t>, M. De Winne, J. </a:t>
            </a:r>
            <a:r>
              <a:rPr lang="en-US" altLang="ja-JP" sz="1050" b="0" i="0" dirty="0" err="1">
                <a:solidFill>
                  <a:schemeClr val="bg1"/>
                </a:solidFill>
                <a:effectLst/>
                <a:latin typeface="Söhne"/>
              </a:rPr>
              <a:t>Brysbaert</a:t>
            </a:r>
            <a:r>
              <a:rPr lang="en-US" altLang="ja-JP" sz="1050" b="0" i="0" dirty="0">
                <a:solidFill>
                  <a:schemeClr val="bg1"/>
                </a:solidFill>
                <a:effectLst/>
                <a:latin typeface="Söhne"/>
              </a:rPr>
              <a:t>, M., "Norms of valence, arousal, dominance, and age of acquisition for 4,300 Dutch words," Behavior Research Methods, vol. 45, no. 1, pp. 169-177, 2013. [Online]. Available: </a:t>
            </a:r>
            <a:r>
              <a:rPr lang="en-US" altLang="ja-JP" sz="1050" b="0" i="0" u="sng" dirty="0">
                <a:solidFill>
                  <a:schemeClr val="bg1"/>
                </a:solidFill>
                <a:effectLst/>
                <a:latin typeface="Söhne"/>
                <a:hlinkClick r:id="rId2">
                  <a:extLst>
                    <a:ext uri="{A12FA001-AC4F-418D-AE19-62706E023703}">
                      <ahyp:hlinkClr xmlns:ahyp="http://schemas.microsoft.com/office/drawing/2018/hyperlinkcolor" val="tx"/>
                    </a:ext>
                  </a:extLst>
                </a:hlinkClick>
              </a:rPr>
              <a:t>https://biblio.ugent.be/publication/2958608/file/6776017.pdf</a:t>
            </a:r>
            <a:endParaRPr kumimoji="1" lang="ja-JP" altLang="en-US" sz="1050" dirty="0">
              <a:solidFill>
                <a:schemeClr val="bg1"/>
              </a:solidFill>
            </a:endParaRPr>
          </a:p>
        </p:txBody>
      </p:sp>
    </p:spTree>
    <p:extLst>
      <p:ext uri="{BB962C8B-B14F-4D97-AF65-F5344CB8AC3E}">
        <p14:creationId xmlns:p14="http://schemas.microsoft.com/office/powerpoint/2010/main" val="1124969321"/>
      </p:ext>
    </p:extLst>
  </p:cSld>
  <p:clrMapOvr>
    <a:masterClrMapping/>
  </p:clrMapOvr>
</p:sld>
</file>

<file path=ppt/theme/theme1.xml><?xml version="1.0" encoding="utf-8"?>
<a:theme xmlns:a="http://schemas.openxmlformats.org/drawingml/2006/main" name="1_RetrospectVTI">
  <a:themeElements>
    <a:clrScheme name="Custom 34">
      <a:dk1>
        <a:sysClr val="windowText" lastClr="000000"/>
      </a:dk1>
      <a:lt1>
        <a:sysClr val="window" lastClr="FFFFFF"/>
      </a:lt1>
      <a:dk2>
        <a:srgbClr val="39302A"/>
      </a:dk2>
      <a:lt2>
        <a:srgbClr val="E5DEDB"/>
      </a:lt2>
      <a:accent1>
        <a:srgbClr val="EC7016"/>
      </a:accent1>
      <a:accent2>
        <a:srgbClr val="F8931D"/>
      </a:accent2>
      <a:accent3>
        <a:srgbClr val="CE8D3E"/>
      </a:accent3>
      <a:accent4>
        <a:srgbClr val="E64823"/>
      </a:accent4>
      <a:accent5>
        <a:srgbClr val="FFCA08"/>
      </a:accent5>
      <a:accent6>
        <a:srgbClr val="9C6A6A"/>
      </a:accent6>
      <a:hlink>
        <a:srgbClr val="2998E3"/>
      </a:hlink>
      <a:folHlink>
        <a:srgbClr val="7F723D"/>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Office_44286112_TF22712842.potx" id="{DC1F4CAC-463E-46B1-B56C-8FFBB0733DDE}" vid="{102B73BB-D185-4E66-89CB-192264AF1FD3}"/>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AA3F7EDC-E5B4-4BBC-9D2A-CBE6D46C37AD}">
  <ds:schemaRefs>
    <ds:schemaRef ds:uri="http://schemas.microsoft.com/sharepoint/v3/contenttype/forms"/>
  </ds:schemaRefs>
</ds:datastoreItem>
</file>

<file path=customXml/itemProps2.xml><?xml version="1.0" encoding="utf-8"?>
<ds:datastoreItem xmlns:ds="http://schemas.openxmlformats.org/officeDocument/2006/customXml" ds:itemID="{93932EF5-314F-409E-8020-FEE5FA0795B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A03EEFF0-FB57-4CB4-8BFC-DF397689E2ED}">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{23DDBFB5-E73D-4AB2-8111-BCC1E67AEDA9}tf22712842_win32</Template>
  <TotalTime>2564</TotalTime>
  <Words>2800</Words>
  <Application>Microsoft Office PowerPoint</Application>
  <PresentationFormat>와이드스크린</PresentationFormat>
  <Paragraphs>394</Paragraphs>
  <Slides>52</Slides>
  <Notes>1</Notes>
  <HiddenSlides>21</HiddenSlides>
  <MMClips>0</MMClips>
  <ScaleCrop>false</ScaleCrop>
  <HeadingPairs>
    <vt:vector size="6" baseType="variant">
      <vt:variant>
        <vt:lpstr>사용한 글꼴</vt:lpstr>
      </vt:variant>
      <vt:variant>
        <vt:i4>12</vt:i4>
      </vt:variant>
      <vt:variant>
        <vt:lpstr>테마</vt:lpstr>
      </vt:variant>
      <vt:variant>
        <vt:i4>1</vt:i4>
      </vt:variant>
      <vt:variant>
        <vt:lpstr>슬라이드 제목</vt:lpstr>
      </vt:variant>
      <vt:variant>
        <vt:i4>52</vt:i4>
      </vt:variant>
    </vt:vector>
  </HeadingPairs>
  <TitlesOfParts>
    <vt:vector size="65" baseType="lpstr">
      <vt:lpstr>-apple-system</vt:lpstr>
      <vt:lpstr>Meiryo</vt:lpstr>
      <vt:lpstr>Meiryo UI</vt:lpstr>
      <vt:lpstr>Noto Sans CJK KR Regular</vt:lpstr>
      <vt:lpstr>Söhne</vt:lpstr>
      <vt:lpstr>Abadi</vt:lpstr>
      <vt:lpstr>Arial</vt:lpstr>
      <vt:lpstr>Calibri</vt:lpstr>
      <vt:lpstr>Cambria Math</vt:lpstr>
      <vt:lpstr>Franklin Gothic Book</vt:lpstr>
      <vt:lpstr>Open Sans</vt:lpstr>
      <vt:lpstr>Wingdings</vt:lpstr>
      <vt:lpstr>1_RetrospectVTI</vt:lpstr>
      <vt:lpstr>EmoBankデータセットを用いたRoBERTaの転移学習によるVAD感情認識モデル</vt:lpstr>
      <vt:lpstr>PowerPoint 프레젠테이션</vt:lpstr>
      <vt:lpstr>PowerPoint 프레젠테이션</vt:lpstr>
      <vt:lpstr>VAD</vt:lpstr>
      <vt:lpstr>EmoBank (Sven Buechel et al.)</vt:lpstr>
      <vt:lpstr>EmoBank (Sven Buechel et al.)</vt:lpstr>
      <vt:lpstr>EmoBankのデータ分析</vt:lpstr>
      <vt:lpstr>EmoBankのデータ分析</vt:lpstr>
      <vt:lpstr>VADの間の相関関係</vt:lpstr>
      <vt:lpstr>VAD予測モデル</vt:lpstr>
      <vt:lpstr>VAD予測モデル by XGBoost</vt:lpstr>
      <vt:lpstr>RoBERTa</vt:lpstr>
      <vt:lpstr>RoBERTa の Subword Tokenizer</vt:lpstr>
      <vt:lpstr>前処理とTokenize fuctionの作成</vt:lpstr>
      <vt:lpstr>Transformer’s Encoder</vt:lpstr>
      <vt:lpstr>RoBERTaの学習</vt:lpstr>
      <vt:lpstr>Optimizer &amp; Learning Scheduler</vt:lpstr>
      <vt:lpstr>Optimizer &amp; Learning Scheduler</vt:lpstr>
      <vt:lpstr>Warmup-Exponential decay Learning schedular</vt:lpstr>
      <vt:lpstr>Model1(〖Model〗_S)</vt:lpstr>
      <vt:lpstr>Model2(〖Model〗_I)</vt:lpstr>
      <vt:lpstr>モデルの設計3</vt:lpstr>
      <vt:lpstr>Bayesian Optimization</vt:lpstr>
      <vt:lpstr>Hyper-parameters</vt:lpstr>
      <vt:lpstr>Hyper-parameters</vt:lpstr>
      <vt:lpstr>Hyper-parameters</vt:lpstr>
      <vt:lpstr>Correlation Layer (FFNN)</vt:lpstr>
      <vt:lpstr>Correlation Layer (FFNN)</vt:lpstr>
      <vt:lpstr>Model1と2の性能比較</vt:lpstr>
      <vt:lpstr>30 Fold cross-validation</vt:lpstr>
      <vt:lpstr>Model1’s Histogram &amp; Q-Q plot</vt:lpstr>
      <vt:lpstr>Model2’s Histogram &amp; Q-Q plot</vt:lpstr>
      <vt:lpstr>Shapiro-Wilk test</vt:lpstr>
      <vt:lpstr>Jarque-Bera test</vt:lpstr>
      <vt:lpstr>性能比較</vt:lpstr>
      <vt:lpstr>今後の予定</vt:lpstr>
      <vt:lpstr>PowerPoint 프레젠테이션</vt:lpstr>
      <vt:lpstr>Attention Mechanism - Query, Key, Value</vt:lpstr>
      <vt:lpstr>Transformerの構造</vt:lpstr>
      <vt:lpstr>Positional Encoding</vt:lpstr>
      <vt:lpstr>Positional Encoding</vt:lpstr>
      <vt:lpstr>Encoder の Self-Attention</vt:lpstr>
      <vt:lpstr>Encoder の Self-Attention</vt:lpstr>
      <vt:lpstr>Encoder の Self-Attention</vt:lpstr>
      <vt:lpstr>BERTとは。</vt:lpstr>
      <vt:lpstr>BERTと他モデルとの違い</vt:lpstr>
      <vt:lpstr>PowerPoint 프레젠테이션</vt:lpstr>
      <vt:lpstr>Position Embedding</vt:lpstr>
      <vt:lpstr>Masked Language Model (MLM)</vt:lpstr>
      <vt:lpstr>Next Sentence Prediction (NSP)</vt:lpstr>
      <vt:lpstr>Segment Embedding</vt:lpstr>
      <vt:lpstr>GeLU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感情認識に基づく対話システムのためのVAD分類モデル</dc:title>
  <dc:creator>9LDI1101</dc:creator>
  <cp:lastModifiedBy>Siwon Seo</cp:lastModifiedBy>
  <cp:revision>250</cp:revision>
  <dcterms:created xsi:type="dcterms:W3CDTF">2023-05-18T06:05:56Z</dcterms:created>
  <dcterms:modified xsi:type="dcterms:W3CDTF">2023-08-02T16:35:14Z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